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57" r:id="rId4"/>
    <p:sldId id="258" r:id="rId5"/>
    <p:sldId id="259" r:id="rId6"/>
    <p:sldId id="264" r:id="rId7"/>
    <p:sldId id="261" r:id="rId8"/>
    <p:sldId id="262" r:id="rId9"/>
    <p:sldId id="263" r:id="rId10"/>
    <p:sldId id="268" r:id="rId11"/>
    <p:sldId id="265" r:id="rId12"/>
    <p:sldId id="275" r:id="rId13"/>
    <p:sldId id="266" r:id="rId14"/>
    <p:sldId id="267" r:id="rId15"/>
    <p:sldId id="272" r:id="rId16"/>
    <p:sldId id="269" r:id="rId17"/>
    <p:sldId id="276" r:id="rId18"/>
    <p:sldId id="277" r:id="rId19"/>
    <p:sldId id="270" r:id="rId20"/>
    <p:sldId id="271" r:id="rId21"/>
    <p:sldId id="273" r:id="rId22"/>
    <p:sldId id="274"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7020C-9EA6-0ACD-BFD0-D528684C7A2F}" v="7833" dt="2020-11-24T05:13:05.268"/>
    <p1510:client id="{3123E3E6-67B0-767F-A324-23ECE4C6A0B7}" v="1683" dt="2020-11-23T23:43:13.567"/>
    <p1510:client id="{605ECBD3-7157-D8A2-6A05-189538A2EFAE}" v="39" dt="2020-11-23T23:59:06.427"/>
    <p1510:client id="{8129F1DC-D46A-2767-7D6E-5238E176B730}" v="8" dt="2020-11-24T13:42:38.872"/>
    <p1510:client id="{9D8966E3-0757-8DAD-8B78-3961E4EEE2B8}" v="20" dt="2020-11-20T16:53:15.067"/>
    <p1510:client id="{B9B52054-27E1-6844-E0D5-7ECC9B65C642}" v="920" dt="2020-11-20T16:49:58.366"/>
    <p1510:client id="{CD16A8D8-6634-BFD3-4D60-A058D8D10F26}" v="623" dt="2020-11-20T17:23:16.815"/>
    <p1510:client id="{EB0CC968-9233-F237-1E4C-D89AC4D17AFF}" v="80" dt="2020-11-23T18:22:17.905"/>
    <p1510:client id="{F02EEF04-BC32-B160-45FA-1ACD1F0D257A}" v="239" dt="2020-11-24T01:25:53.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11/26/2020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‹Nº›</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67352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dirty="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143563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dirty="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31897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382568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051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dirty="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46146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dirty="0"/>
              <a:t>11/26/2020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255848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11/26/2020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333772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154763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147680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349629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11/26/2020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‹Nº›</a:t>
            </a:fld>
            <a:endParaRPr lang="en-US"/>
          </a:p>
        </p:txBody>
      </p:sp>
    </p:spTree>
    <p:extLst>
      <p:ext uri="{BB962C8B-B14F-4D97-AF65-F5344CB8AC3E}">
        <p14:creationId xmlns:p14="http://schemas.microsoft.com/office/powerpoint/2010/main" val="22233255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lay.kahoot.it/v2/?quizId=95df73cb-6767-447e-af2b-85cb0922575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357E00-F27D-482B-AB0F-6982BA97EB37}"/>
              </a:ext>
            </a:extLst>
          </p:cNvPr>
          <p:cNvPicPr>
            <a:picLocks noChangeAspect="1"/>
          </p:cNvPicPr>
          <p:nvPr/>
        </p:nvPicPr>
        <p:blipFill rotWithShape="1">
          <a:blip r:embed="rId2">
            <a:alphaModFix amt="40000"/>
          </a:blip>
          <a:srcRect t="15605" r="-2" b="-2"/>
          <a:stretch/>
        </p:blipFill>
        <p:spPr>
          <a:xfrm>
            <a:off x="20" y="-2"/>
            <a:ext cx="12191980" cy="6858000"/>
          </a:xfrm>
          <a:prstGeom prst="rect">
            <a:avLst/>
          </a:prstGeom>
        </p:spPr>
      </p:pic>
      <p:sp>
        <p:nvSpPr>
          <p:cNvPr id="2" name="Título 1"/>
          <p:cNvSpPr>
            <a:spLocks noGrp="1"/>
          </p:cNvSpPr>
          <p:nvPr>
            <p:ph type="ctrTitle"/>
          </p:nvPr>
        </p:nvSpPr>
        <p:spPr>
          <a:xfrm>
            <a:off x="1261872" y="758952"/>
            <a:ext cx="9418320" cy="4041648"/>
          </a:xfrm>
        </p:spPr>
        <p:txBody>
          <a:bodyPr>
            <a:normAutofit/>
          </a:bodyPr>
          <a:lstStyle/>
          <a:p>
            <a:r>
              <a:rPr lang="es-ES" err="1">
                <a:cs typeface="Calibri Light"/>
              </a:rPr>
              <a:t>History</a:t>
            </a:r>
            <a:r>
              <a:rPr lang="es-ES">
                <a:cs typeface="Calibri Light"/>
              </a:rPr>
              <a:t> </a:t>
            </a:r>
            <a:r>
              <a:rPr lang="es-ES" err="1">
                <a:cs typeface="Calibri Light"/>
              </a:rPr>
              <a:t>of</a:t>
            </a:r>
            <a:r>
              <a:rPr lang="es-ES">
                <a:cs typeface="Calibri Light"/>
              </a:rPr>
              <a:t> </a:t>
            </a:r>
            <a:r>
              <a:rPr lang="es-ES" err="1">
                <a:cs typeface="Calibri Light"/>
              </a:rPr>
              <a:t>Sound</a:t>
            </a:r>
            <a:r>
              <a:rPr lang="es-ES">
                <a:cs typeface="Calibri Light"/>
              </a:rPr>
              <a:t> </a:t>
            </a:r>
            <a:r>
              <a:rPr lang="es-ES" err="1">
                <a:cs typeface="Calibri Light"/>
              </a:rPr>
              <a:t>Recording</a:t>
            </a:r>
            <a:endParaRPr lang="es-ES" err="1"/>
          </a:p>
        </p:txBody>
      </p:sp>
      <p:sp>
        <p:nvSpPr>
          <p:cNvPr id="3" name="Subtítulo 2"/>
          <p:cNvSpPr>
            <a:spLocks noGrp="1"/>
          </p:cNvSpPr>
          <p:nvPr>
            <p:ph type="subTitle" idx="1"/>
          </p:nvPr>
        </p:nvSpPr>
        <p:spPr>
          <a:xfrm>
            <a:off x="1261872" y="4800600"/>
            <a:ext cx="9418320" cy="1691640"/>
          </a:xfrm>
        </p:spPr>
        <p:txBody>
          <a:bodyPr vert="horz" lIns="91440" tIns="45720" rIns="91440" bIns="45720" rtlCol="0">
            <a:normAutofit/>
          </a:bodyPr>
          <a:lstStyle/>
          <a:p>
            <a:r>
              <a:rPr lang="es-ES">
                <a:solidFill>
                  <a:schemeClr val="tx1"/>
                </a:solidFill>
                <a:cs typeface="Calibri"/>
              </a:rPr>
              <a:t>Tomás Echeverri, Santiago Escobar &amp; Antonio baquero</a:t>
            </a:r>
            <a:endParaRPr lang="es-ES">
              <a:solidFill>
                <a:schemeClr val="tx1"/>
              </a:solidFill>
            </a:endParaRPr>
          </a:p>
        </p:txBody>
      </p: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6315B-F54D-4932-AF1A-17620234B46E}"/>
              </a:ext>
            </a:extLst>
          </p:cNvPr>
          <p:cNvSpPr>
            <a:spLocks noGrp="1"/>
          </p:cNvSpPr>
          <p:nvPr>
            <p:ph type="title"/>
          </p:nvPr>
        </p:nvSpPr>
        <p:spPr>
          <a:xfrm>
            <a:off x="1237489" y="566382"/>
            <a:ext cx="4534047" cy="1550284"/>
          </a:xfrm>
        </p:spPr>
        <p:txBody>
          <a:bodyPr>
            <a:normAutofit/>
          </a:bodyPr>
          <a:lstStyle/>
          <a:p>
            <a:r>
              <a:rPr lang="es-ES" sz="4100" err="1"/>
              <a:t>Magnetic</a:t>
            </a:r>
            <a:r>
              <a:rPr lang="es-ES" sz="4100"/>
              <a:t> Era – </a:t>
            </a:r>
            <a:r>
              <a:rPr lang="es-ES" sz="4100" err="1"/>
              <a:t>Historical</a:t>
            </a:r>
            <a:r>
              <a:rPr lang="es-ES" sz="4100"/>
              <a:t> </a:t>
            </a:r>
            <a:r>
              <a:rPr lang="es-ES" sz="4100" err="1"/>
              <a:t>Events</a:t>
            </a:r>
          </a:p>
        </p:txBody>
      </p:sp>
      <p:sp>
        <p:nvSpPr>
          <p:cNvPr id="9" name="Rectangle 8">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B9E7D205-ADBB-4134-A7A3-31CCEDC0387B}"/>
              </a:ext>
            </a:extLst>
          </p:cNvPr>
          <p:cNvSpPr>
            <a:spLocks noGrp="1"/>
          </p:cNvSpPr>
          <p:nvPr>
            <p:ph idx="1"/>
          </p:nvPr>
        </p:nvSpPr>
        <p:spPr>
          <a:xfrm>
            <a:off x="1199535" y="2438399"/>
            <a:ext cx="4572002" cy="3853219"/>
          </a:xfrm>
        </p:spPr>
        <p:txBody>
          <a:bodyPr vert="horz" lIns="91440" tIns="45720" rIns="91440" bIns="45720" rtlCol="0" anchor="t">
            <a:noAutofit/>
          </a:bodyPr>
          <a:lstStyle/>
          <a:p>
            <a:r>
              <a:rPr lang="en-US" sz="2000"/>
              <a:t>The Magnetic Era carried on from 1945 to 1975.</a:t>
            </a:r>
          </a:p>
          <a:p>
            <a:r>
              <a:rPr lang="en-US" sz="2000"/>
              <a:t>This was the post-war era where all medium term consequences of World War 2 started to show. </a:t>
            </a:r>
          </a:p>
          <a:p>
            <a:r>
              <a:rPr lang="en-US" sz="2000"/>
              <a:t>The beginning of the Cold War between the United States of America and the USSR.</a:t>
            </a:r>
          </a:p>
          <a:p>
            <a:r>
              <a:rPr lang="en-US" sz="2000"/>
              <a:t>Sound recording advancements were mostly made in the context of war and not for music. Most of the advancements of this era were thanks to military technology.</a:t>
            </a:r>
          </a:p>
        </p:txBody>
      </p:sp>
      <p:pic>
        <p:nvPicPr>
          <p:cNvPr id="4" name="Imagen 4" descr="Foto en blanco y negro de un grupo de personas en frente de edificio&#10;&#10;Descripción generada automáticamente">
            <a:extLst>
              <a:ext uri="{FF2B5EF4-FFF2-40B4-BE49-F238E27FC236}">
                <a16:creationId xmlns:a16="http://schemas.microsoft.com/office/drawing/2014/main" id="{FC5D0184-3A23-4F2F-AD17-FFD9F04EE502}"/>
              </a:ext>
            </a:extLst>
          </p:cNvPr>
          <p:cNvPicPr>
            <a:picLocks noChangeAspect="1"/>
          </p:cNvPicPr>
          <p:nvPr/>
        </p:nvPicPr>
        <p:blipFill rotWithShape="1">
          <a:blip r:embed="rId2"/>
          <a:srcRect l="18605" r="21852" b="2"/>
          <a:stretch/>
        </p:blipFill>
        <p:spPr>
          <a:xfrm>
            <a:off x="6097181" y="10"/>
            <a:ext cx="6094819" cy="6857990"/>
          </a:xfrm>
          <a:prstGeom prst="rect">
            <a:avLst/>
          </a:prstGeom>
        </p:spPr>
      </p:pic>
    </p:spTree>
    <p:extLst>
      <p:ext uri="{BB962C8B-B14F-4D97-AF65-F5344CB8AC3E}">
        <p14:creationId xmlns:p14="http://schemas.microsoft.com/office/powerpoint/2010/main" val="261565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F1944-8552-4744-BC57-256F71C52B0E}"/>
              </a:ext>
            </a:extLst>
          </p:cNvPr>
          <p:cNvSpPr>
            <a:spLocks noGrp="1"/>
          </p:cNvSpPr>
          <p:nvPr>
            <p:ph type="title"/>
          </p:nvPr>
        </p:nvSpPr>
        <p:spPr>
          <a:xfrm>
            <a:off x="1229032" y="365760"/>
            <a:ext cx="5997678" cy="1325562"/>
          </a:xfrm>
        </p:spPr>
        <p:txBody>
          <a:bodyPr>
            <a:normAutofit/>
          </a:bodyPr>
          <a:lstStyle/>
          <a:p>
            <a:r>
              <a:rPr lang="es-ES" err="1"/>
              <a:t>Magnetic</a:t>
            </a:r>
            <a:r>
              <a:rPr lang="es-ES"/>
              <a:t> Era - </a:t>
            </a:r>
            <a:r>
              <a:rPr lang="es-ES" err="1"/>
              <a:t>Technology</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0F2F3DA9-5394-4D8C-8FA7-3D4142EC1079}"/>
              </a:ext>
            </a:extLst>
          </p:cNvPr>
          <p:cNvSpPr>
            <a:spLocks noGrp="1"/>
          </p:cNvSpPr>
          <p:nvPr>
            <p:ph idx="1"/>
          </p:nvPr>
        </p:nvSpPr>
        <p:spPr>
          <a:xfrm>
            <a:off x="1211139" y="2005739"/>
            <a:ext cx="6015571" cy="4174398"/>
          </a:xfrm>
        </p:spPr>
        <p:txBody>
          <a:bodyPr vert="horz" lIns="91440" tIns="45720" rIns="91440" bIns="45720" rtlCol="0" anchor="t">
            <a:noAutofit/>
          </a:bodyPr>
          <a:lstStyle/>
          <a:p>
            <a:r>
              <a:rPr lang="en-US" sz="1600"/>
              <a:t>Magnetic recording wasn't exactly new; it started on 1898 with the Telegraphone, however the World Wars brought necessities for armies of both sides: Germans and Americans. To find new ways to intercept enemy telegraph messages.</a:t>
            </a:r>
          </a:p>
          <a:p>
            <a:r>
              <a:rPr lang="en-US" sz="1600"/>
              <a:t>While the Telegraphone was widely used, a new approach for magnetic communication was found by German </a:t>
            </a:r>
            <a:r>
              <a:rPr lang="en-US" sz="1600">
                <a:ea typeface="+mn-lt"/>
                <a:cs typeface="+mn-lt"/>
              </a:rPr>
              <a:t>engineer Fritz </a:t>
            </a:r>
            <a:r>
              <a:rPr lang="en-US" sz="1600" err="1">
                <a:ea typeface="+mn-lt"/>
                <a:cs typeface="+mn-lt"/>
              </a:rPr>
              <a:t>Pfluemer</a:t>
            </a:r>
            <a:r>
              <a:rPr lang="en-US" sz="1600">
                <a:ea typeface="+mn-lt"/>
                <a:cs typeface="+mn-lt"/>
              </a:rPr>
              <a:t>. Who perfected the technology of paper tape. </a:t>
            </a:r>
          </a:p>
          <a:p>
            <a:r>
              <a:rPr lang="en-US" sz="1600"/>
              <a:t>Based on these advancements the </a:t>
            </a:r>
            <a:r>
              <a:rPr lang="en-US" sz="1600" err="1"/>
              <a:t>Magnetophone</a:t>
            </a:r>
            <a:r>
              <a:rPr lang="en-US" sz="1600"/>
              <a:t> would be created in 1935. It brought many benefits like being portable, having its own speaker and it was much more affordable.</a:t>
            </a:r>
          </a:p>
          <a:p>
            <a:r>
              <a:rPr lang="en-US" sz="1600"/>
              <a:t>After the war ended, the </a:t>
            </a:r>
            <a:r>
              <a:rPr lang="en-US" sz="1600" err="1"/>
              <a:t>Magnetophone</a:t>
            </a:r>
            <a:r>
              <a:rPr lang="en-US" sz="1600"/>
              <a:t> made its way to the United States and the broadcasting industry. </a:t>
            </a:r>
          </a:p>
        </p:txBody>
      </p:sp>
      <p:pic>
        <p:nvPicPr>
          <p:cNvPr id="4" name="Imagen 4" descr="Imagen que contiene interior, foto, viejo, cocina&#10;&#10;Descripción generada automáticamente">
            <a:extLst>
              <a:ext uri="{FF2B5EF4-FFF2-40B4-BE49-F238E27FC236}">
                <a16:creationId xmlns:a16="http://schemas.microsoft.com/office/drawing/2014/main" id="{B7A0F484-6C90-4A12-9CFD-36C1B781ABBC}"/>
              </a:ext>
            </a:extLst>
          </p:cNvPr>
          <p:cNvPicPr>
            <a:picLocks noChangeAspect="1"/>
          </p:cNvPicPr>
          <p:nvPr/>
        </p:nvPicPr>
        <p:blipFill rotWithShape="1">
          <a:blip r:embed="rId2"/>
          <a:srcRect l="24629" r="22615" b="-2"/>
          <a:stretch/>
        </p:blipFill>
        <p:spPr>
          <a:xfrm>
            <a:off x="7538689" y="10"/>
            <a:ext cx="4653311" cy="6857990"/>
          </a:xfrm>
          <a:prstGeom prst="rect">
            <a:avLst/>
          </a:prstGeom>
        </p:spPr>
      </p:pic>
    </p:spTree>
    <p:extLst>
      <p:ext uri="{BB962C8B-B14F-4D97-AF65-F5344CB8AC3E}">
        <p14:creationId xmlns:p14="http://schemas.microsoft.com/office/powerpoint/2010/main" val="214681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4" descr="Imagen que contiene texto, libro, foto, viejo&#10;&#10;Descripción generada automáticamente">
            <a:extLst>
              <a:ext uri="{FF2B5EF4-FFF2-40B4-BE49-F238E27FC236}">
                <a16:creationId xmlns:a16="http://schemas.microsoft.com/office/drawing/2014/main" id="{8947AE71-1BCD-444A-AA78-259FC0B0A5B9}"/>
              </a:ext>
            </a:extLst>
          </p:cNvPr>
          <p:cNvPicPr>
            <a:picLocks noChangeAspect="1"/>
          </p:cNvPicPr>
          <p:nvPr/>
        </p:nvPicPr>
        <p:blipFill rotWithShape="1">
          <a:blip r:embed="rId2">
            <a:duotone>
              <a:prstClr val="black"/>
              <a:schemeClr val="tx2">
                <a:tint val="45000"/>
                <a:satMod val="400000"/>
              </a:schemeClr>
            </a:duotone>
          </a:blip>
          <a:srcRect t="11803" b="14138"/>
          <a:stretch/>
        </p:blipFill>
        <p:spPr>
          <a:xfrm>
            <a:off x="-86244" y="10"/>
            <a:ext cx="11292820" cy="6857990"/>
          </a:xfrm>
          <a:prstGeom prst="rect">
            <a:avLst/>
          </a:prstGeom>
        </p:spPr>
      </p:pic>
      <p:sp>
        <p:nvSpPr>
          <p:cNvPr id="9" name="Rectangle 8">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tx1">
              <a:lumMod val="95000"/>
              <a:lumOff val="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ítulo 1">
            <a:extLst>
              <a:ext uri="{FF2B5EF4-FFF2-40B4-BE49-F238E27FC236}">
                <a16:creationId xmlns:a16="http://schemas.microsoft.com/office/drawing/2014/main" id="{73E3CB47-9646-4712-8CB1-BC0FAF523659}"/>
              </a:ext>
            </a:extLst>
          </p:cNvPr>
          <p:cNvSpPr>
            <a:spLocks noGrp="1"/>
          </p:cNvSpPr>
          <p:nvPr>
            <p:ph type="title"/>
          </p:nvPr>
        </p:nvSpPr>
        <p:spPr>
          <a:xfrm>
            <a:off x="4050889" y="365757"/>
            <a:ext cx="6784259" cy="1872825"/>
          </a:xfrm>
        </p:spPr>
        <p:txBody>
          <a:bodyPr>
            <a:normAutofit/>
          </a:bodyPr>
          <a:lstStyle/>
          <a:p>
            <a:r>
              <a:rPr lang="es-ES" sz="4100">
                <a:solidFill>
                  <a:schemeClr val="bg1"/>
                </a:solidFill>
                <a:ea typeface="+mj-lt"/>
                <a:cs typeface="+mj-lt"/>
              </a:rPr>
              <a:t>Magnetic Era - Technology – Continued...</a:t>
            </a:r>
          </a:p>
          <a:p>
            <a:endParaRPr lang="es-ES" sz="4100">
              <a:solidFill>
                <a:schemeClr val="bg1"/>
              </a:solidFill>
            </a:endParaRPr>
          </a:p>
        </p:txBody>
      </p:sp>
      <p:sp>
        <p:nvSpPr>
          <p:cNvPr id="3" name="Marcador de contenido 2">
            <a:extLst>
              <a:ext uri="{FF2B5EF4-FFF2-40B4-BE49-F238E27FC236}">
                <a16:creationId xmlns:a16="http://schemas.microsoft.com/office/drawing/2014/main" id="{CBEF74AB-FE54-4879-BDC8-09C144C4724C}"/>
              </a:ext>
            </a:extLst>
          </p:cNvPr>
          <p:cNvSpPr>
            <a:spLocks noGrp="1"/>
          </p:cNvSpPr>
          <p:nvPr>
            <p:ph idx="1"/>
          </p:nvPr>
        </p:nvSpPr>
        <p:spPr>
          <a:xfrm>
            <a:off x="4050889" y="2560316"/>
            <a:ext cx="6784259" cy="3638871"/>
          </a:xfrm>
        </p:spPr>
        <p:txBody>
          <a:bodyPr vert="horz" lIns="91440" tIns="45720" rIns="91440" bIns="45720" rtlCol="0" anchor="t">
            <a:normAutofit/>
          </a:bodyPr>
          <a:lstStyle/>
          <a:p>
            <a:r>
              <a:rPr lang="en-US" sz="2400">
                <a:solidFill>
                  <a:schemeClr val="bg1"/>
                </a:solidFill>
              </a:rPr>
              <a:t>The </a:t>
            </a:r>
            <a:r>
              <a:rPr lang="en-US" sz="2400" err="1">
                <a:solidFill>
                  <a:schemeClr val="bg1"/>
                </a:solidFill>
              </a:rPr>
              <a:t>magnetophone</a:t>
            </a:r>
            <a:r>
              <a:rPr lang="en-US" sz="2400">
                <a:solidFill>
                  <a:schemeClr val="bg1"/>
                </a:solidFill>
              </a:rPr>
              <a:t> was acquired by big companies like ABC that popularized the product and lead to American companies creating their own models. Which lead to the tape-recording industry in America.</a:t>
            </a:r>
          </a:p>
          <a:p>
            <a:r>
              <a:rPr lang="en-US" sz="2400">
                <a:solidFill>
                  <a:schemeClr val="bg1"/>
                </a:solidFill>
              </a:rPr>
              <a:t>Using the German technology of recording tapes, cassette tapes were created for a more convenient way of recording, Introduced by the company Philips.</a:t>
            </a:r>
          </a:p>
        </p:txBody>
      </p:sp>
    </p:spTree>
    <p:extLst>
      <p:ext uri="{BB962C8B-B14F-4D97-AF65-F5344CB8AC3E}">
        <p14:creationId xmlns:p14="http://schemas.microsoft.com/office/powerpoint/2010/main" val="373229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29CE1-67A7-40F6-88BF-849011A5BC92}"/>
              </a:ext>
            </a:extLst>
          </p:cNvPr>
          <p:cNvSpPr>
            <a:spLocks noGrp="1"/>
          </p:cNvSpPr>
          <p:nvPr>
            <p:ph type="title"/>
          </p:nvPr>
        </p:nvSpPr>
        <p:spPr>
          <a:xfrm>
            <a:off x="3937994" y="365760"/>
            <a:ext cx="6977857" cy="1325562"/>
          </a:xfrm>
        </p:spPr>
        <p:txBody>
          <a:bodyPr>
            <a:normAutofit/>
          </a:bodyPr>
          <a:lstStyle/>
          <a:p>
            <a:r>
              <a:rPr lang="es-ES" err="1"/>
              <a:t>Magnetic</a:t>
            </a:r>
            <a:r>
              <a:rPr lang="es-ES"/>
              <a:t> Era – </a:t>
            </a:r>
            <a:r>
              <a:rPr lang="es-ES" err="1"/>
              <a:t>Relevant</a:t>
            </a:r>
            <a:r>
              <a:rPr lang="es-ES"/>
              <a:t> </a:t>
            </a:r>
            <a:r>
              <a:rPr lang="es-ES" err="1"/>
              <a:t>Artists</a:t>
            </a:r>
          </a:p>
        </p:txBody>
      </p:sp>
      <p:pic>
        <p:nvPicPr>
          <p:cNvPr id="4" name="Imagen 4" descr="Un hombre en traje con la boca abierta&#10;&#10;Descripción generada automáticamente">
            <a:extLst>
              <a:ext uri="{FF2B5EF4-FFF2-40B4-BE49-F238E27FC236}">
                <a16:creationId xmlns:a16="http://schemas.microsoft.com/office/drawing/2014/main" id="{160C31F7-89AB-4F78-9376-EDAF60F7F941}"/>
              </a:ext>
            </a:extLst>
          </p:cNvPr>
          <p:cNvPicPr>
            <a:picLocks noChangeAspect="1"/>
          </p:cNvPicPr>
          <p:nvPr/>
        </p:nvPicPr>
        <p:blipFill rotWithShape="1">
          <a:blip r:embed="rId2"/>
          <a:srcRect l="8829" r="25193" b="1"/>
          <a:stretch/>
        </p:blipFill>
        <p:spPr>
          <a:xfrm>
            <a:off x="20" y="10"/>
            <a:ext cx="3555185" cy="6857990"/>
          </a:xfrm>
          <a:prstGeom prst="rect">
            <a:avLst/>
          </a:prstGeom>
        </p:spPr>
      </p:pic>
      <p:sp>
        <p:nvSpPr>
          <p:cNvPr id="3" name="Marcador de contenido 2">
            <a:extLst>
              <a:ext uri="{FF2B5EF4-FFF2-40B4-BE49-F238E27FC236}">
                <a16:creationId xmlns:a16="http://schemas.microsoft.com/office/drawing/2014/main" id="{B91FE8DA-E390-41E0-B536-22F3A7F61C30}"/>
              </a:ext>
            </a:extLst>
          </p:cNvPr>
          <p:cNvSpPr>
            <a:spLocks noGrp="1"/>
          </p:cNvSpPr>
          <p:nvPr>
            <p:ph idx="1"/>
          </p:nvPr>
        </p:nvSpPr>
        <p:spPr>
          <a:xfrm>
            <a:off x="3937994" y="2005739"/>
            <a:ext cx="6977857" cy="4174398"/>
          </a:xfrm>
        </p:spPr>
        <p:txBody>
          <a:bodyPr vert="horz" lIns="91440" tIns="45720" rIns="91440" bIns="45720" rtlCol="0" anchor="t">
            <a:noAutofit/>
          </a:bodyPr>
          <a:lstStyle/>
          <a:p>
            <a:r>
              <a:rPr lang="en-US" sz="2000"/>
              <a:t>Bing Crosby and Frank Sinatra were widely popular around the 1940s.</a:t>
            </a:r>
          </a:p>
          <a:p>
            <a:r>
              <a:rPr lang="en-US" sz="2000"/>
              <a:t>Tony Bennet, Ray Charles, Dean Martin, among others, popularized their music along the 1950s. </a:t>
            </a:r>
          </a:p>
          <a:p>
            <a:r>
              <a:rPr lang="en-US" sz="2000"/>
              <a:t>Bob Dylan &amp; The Beatles were the most popular along the 1960s.</a:t>
            </a:r>
          </a:p>
          <a:p>
            <a:r>
              <a:rPr lang="en-US" sz="2000"/>
              <a:t>Elton John, Pink Floyd, Led Zeppelin amongst others entered the industry in the first half of the 1970s.</a:t>
            </a:r>
          </a:p>
          <a:p>
            <a:r>
              <a:rPr lang="en-US" sz="2000"/>
              <a:t>The most recent artists heavily used cassette tapes to commercialize their music. </a:t>
            </a:r>
          </a:p>
          <a:p>
            <a:endParaRPr lang="es-ES"/>
          </a:p>
          <a:p>
            <a:endParaRPr lang="es-ES"/>
          </a:p>
        </p:txBody>
      </p:sp>
    </p:spTree>
    <p:extLst>
      <p:ext uri="{BB962C8B-B14F-4D97-AF65-F5344CB8AC3E}">
        <p14:creationId xmlns:p14="http://schemas.microsoft.com/office/powerpoint/2010/main" val="52103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E437D-DE26-4DCC-AF14-70A9FE208383}"/>
              </a:ext>
            </a:extLst>
          </p:cNvPr>
          <p:cNvSpPr>
            <a:spLocks noGrp="1"/>
          </p:cNvSpPr>
          <p:nvPr>
            <p:ph type="title"/>
          </p:nvPr>
        </p:nvSpPr>
        <p:spPr>
          <a:xfrm>
            <a:off x="4965290" y="640080"/>
            <a:ext cx="5997678" cy="1304726"/>
          </a:xfrm>
        </p:spPr>
        <p:txBody>
          <a:bodyPr anchor="t">
            <a:normAutofit/>
          </a:bodyPr>
          <a:lstStyle/>
          <a:p>
            <a:r>
              <a:rPr lang="es-ES" err="1"/>
              <a:t>Magnetic</a:t>
            </a:r>
            <a:r>
              <a:rPr lang="es-ES"/>
              <a:t> Era – Musical </a:t>
            </a:r>
            <a:r>
              <a:rPr lang="es-ES" err="1"/>
              <a:t>Movements</a:t>
            </a:r>
            <a:r>
              <a:rPr lang="es-ES"/>
              <a:t> </a:t>
            </a:r>
          </a:p>
        </p:txBody>
      </p:sp>
      <p:pic>
        <p:nvPicPr>
          <p:cNvPr id="4" name="Imagen 4">
            <a:extLst>
              <a:ext uri="{FF2B5EF4-FFF2-40B4-BE49-F238E27FC236}">
                <a16:creationId xmlns:a16="http://schemas.microsoft.com/office/drawing/2014/main" id="{E2C9DDD0-BEF4-4019-A797-EC5A36DF4AC6}"/>
              </a:ext>
            </a:extLst>
          </p:cNvPr>
          <p:cNvPicPr>
            <a:picLocks noChangeAspect="1"/>
          </p:cNvPicPr>
          <p:nvPr/>
        </p:nvPicPr>
        <p:blipFill rotWithShape="1">
          <a:blip r:embed="rId2"/>
          <a:srcRect l="19335" r="29289"/>
          <a:stretch/>
        </p:blipFill>
        <p:spPr>
          <a:xfrm>
            <a:off x="633999" y="640080"/>
            <a:ext cx="4019312" cy="5588101"/>
          </a:xfrm>
          <a:prstGeom prst="rect">
            <a:avLst/>
          </a:prstGeom>
        </p:spPr>
      </p:pic>
      <p:sp>
        <p:nvSpPr>
          <p:cNvPr id="3" name="Marcador de contenido 2">
            <a:extLst>
              <a:ext uri="{FF2B5EF4-FFF2-40B4-BE49-F238E27FC236}">
                <a16:creationId xmlns:a16="http://schemas.microsoft.com/office/drawing/2014/main" id="{EA63D095-6FB3-49D0-8AB8-53580CB5FEFC}"/>
              </a:ext>
            </a:extLst>
          </p:cNvPr>
          <p:cNvSpPr>
            <a:spLocks noGrp="1"/>
          </p:cNvSpPr>
          <p:nvPr>
            <p:ph idx="1"/>
          </p:nvPr>
        </p:nvSpPr>
        <p:spPr>
          <a:xfrm>
            <a:off x="4965290" y="2286000"/>
            <a:ext cx="6015571" cy="3894137"/>
          </a:xfrm>
        </p:spPr>
        <p:txBody>
          <a:bodyPr vert="horz" lIns="91440" tIns="45720" rIns="91440" bIns="45720" rtlCol="0" anchor="t">
            <a:normAutofit/>
          </a:bodyPr>
          <a:lstStyle/>
          <a:p>
            <a:r>
              <a:rPr lang="en-US" sz="2000"/>
              <a:t>Along the 40s, the most popular musical movements were Swing, Big band, Jazz and Country music.</a:t>
            </a:r>
          </a:p>
          <a:p>
            <a:r>
              <a:rPr lang="en-US" sz="2000"/>
              <a:t>The 1950s gave birth to rock and roll, rockabilly and continued Country music's popularity.</a:t>
            </a:r>
          </a:p>
          <a:p>
            <a:r>
              <a:rPr lang="en-US" sz="2000"/>
              <a:t>The 1960s brought movements like British Invasion, R&amp;B, Surf Rock, Roots Rock, Folk Rock, </a:t>
            </a:r>
            <a:r>
              <a:rPr lang="en-US" sz="2000" err="1"/>
              <a:t>Acappella</a:t>
            </a:r>
            <a:r>
              <a:rPr lang="en-US" sz="2000"/>
              <a:t>, and much more.</a:t>
            </a:r>
          </a:p>
          <a:p>
            <a:r>
              <a:rPr lang="en-US" sz="2000"/>
              <a:t>The 1970s was characterized by Hard Rock, Soft Rock, Funk, Soul, Pop, etc. </a:t>
            </a:r>
            <a:r>
              <a:rPr lang="es-ES" sz="2000"/>
              <a:t> </a:t>
            </a:r>
          </a:p>
        </p:txBody>
      </p:sp>
    </p:spTree>
    <p:extLst>
      <p:ext uri="{BB962C8B-B14F-4D97-AF65-F5344CB8AC3E}">
        <p14:creationId xmlns:p14="http://schemas.microsoft.com/office/powerpoint/2010/main" val="1460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EC26B-901C-4086-8A98-B4096A3F193C}"/>
              </a:ext>
            </a:extLst>
          </p:cNvPr>
          <p:cNvSpPr>
            <a:spLocks noGrp="1"/>
          </p:cNvSpPr>
          <p:nvPr>
            <p:ph type="title"/>
          </p:nvPr>
        </p:nvSpPr>
        <p:spPr>
          <a:xfrm>
            <a:off x="1229032" y="365760"/>
            <a:ext cx="5997678" cy="1325562"/>
          </a:xfrm>
        </p:spPr>
        <p:txBody>
          <a:bodyPr>
            <a:normAutofit/>
          </a:bodyPr>
          <a:lstStyle/>
          <a:p>
            <a:r>
              <a:rPr lang="es-ES"/>
              <a:t>Digital Era – </a:t>
            </a:r>
            <a:r>
              <a:rPr lang="es-ES" err="1"/>
              <a:t>Historical</a:t>
            </a:r>
            <a:r>
              <a:rPr lang="es-ES"/>
              <a:t> </a:t>
            </a:r>
            <a:r>
              <a:rPr lang="es-ES" err="1"/>
              <a:t>Events</a:t>
            </a: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2B6DB269-7468-4414-88D4-278DEFB9416D}"/>
              </a:ext>
            </a:extLst>
          </p:cNvPr>
          <p:cNvSpPr>
            <a:spLocks noGrp="1"/>
          </p:cNvSpPr>
          <p:nvPr>
            <p:ph idx="1"/>
          </p:nvPr>
        </p:nvSpPr>
        <p:spPr>
          <a:xfrm>
            <a:off x="1211139" y="2005739"/>
            <a:ext cx="6015571" cy="4174398"/>
          </a:xfrm>
        </p:spPr>
        <p:txBody>
          <a:bodyPr vert="horz" lIns="91440" tIns="45720" rIns="91440" bIns="45720" rtlCol="0" anchor="t">
            <a:noAutofit/>
          </a:bodyPr>
          <a:lstStyle/>
          <a:p>
            <a:r>
              <a:rPr lang="en-US" sz="1400"/>
              <a:t>The Digital Era of sound recording started on 1975 and continues to this day.</a:t>
            </a:r>
          </a:p>
          <a:p>
            <a:r>
              <a:rPr lang="en-US" sz="1400"/>
              <a:t>The 1970s saw the Vietnam war. The first landing on the moon. The creation of the first Apple Computer. </a:t>
            </a:r>
          </a:p>
          <a:p>
            <a:r>
              <a:rPr lang="en-US" sz="1400"/>
              <a:t>The 1980s saw the Iraq-Iran war. The Titanic. The Falklands war. The explosion of Chernobyl. The creation of Nintendo's Game Boy. The first computer virus. </a:t>
            </a:r>
          </a:p>
          <a:p>
            <a:r>
              <a:rPr lang="en-US" sz="1400"/>
              <a:t>The 1990s saw the reunification of Germany. Nelson Mandela's activism. The end of the cold war. The creation of the European Union. The dissolution of the USSR. The first flat screen TV. </a:t>
            </a:r>
          </a:p>
          <a:p>
            <a:r>
              <a:rPr lang="en-US" sz="1400"/>
              <a:t>The 2000s saw the 9/11 terrorist attacks. Apple's iPod. The explosion of internet popularity. Terrorist attacks in multiple first world European nations. First YouTube videos, The release of the iPhone. The Georgian-Russian conflict. </a:t>
            </a:r>
          </a:p>
          <a:p>
            <a:r>
              <a:rPr lang="en-US" sz="1400"/>
              <a:t>And on the 2010s there was the Brexit, the Black Lives Matter movement, multiple hurricanes and earthquakes that affected Caribbean coasts. Multiple terrorist attacks. Mass shootings. </a:t>
            </a:r>
          </a:p>
        </p:txBody>
      </p:sp>
      <p:pic>
        <p:nvPicPr>
          <p:cNvPr id="5" name="Imagen 5" descr="Un hombre con traje y corbata&#10;&#10;Descripción generada automáticamente">
            <a:extLst>
              <a:ext uri="{FF2B5EF4-FFF2-40B4-BE49-F238E27FC236}">
                <a16:creationId xmlns:a16="http://schemas.microsoft.com/office/drawing/2014/main" id="{FE1685F9-1E5F-462A-AF9E-7D0F9CACB589}"/>
              </a:ext>
            </a:extLst>
          </p:cNvPr>
          <p:cNvPicPr>
            <a:picLocks noChangeAspect="1"/>
          </p:cNvPicPr>
          <p:nvPr/>
        </p:nvPicPr>
        <p:blipFill rotWithShape="1">
          <a:blip r:embed="rId2"/>
          <a:srcRect r="8308"/>
          <a:stretch/>
        </p:blipFill>
        <p:spPr>
          <a:xfrm>
            <a:off x="7538689" y="10"/>
            <a:ext cx="4653311" cy="6857990"/>
          </a:xfrm>
          <a:prstGeom prst="rect">
            <a:avLst/>
          </a:prstGeom>
        </p:spPr>
      </p:pic>
    </p:spTree>
    <p:extLst>
      <p:ext uri="{BB962C8B-B14F-4D97-AF65-F5344CB8AC3E}">
        <p14:creationId xmlns:p14="http://schemas.microsoft.com/office/powerpoint/2010/main" val="245512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74A97-1A7D-458D-9812-9A14D6BF2ABF}"/>
              </a:ext>
            </a:extLst>
          </p:cNvPr>
          <p:cNvSpPr>
            <a:spLocks noGrp="1"/>
          </p:cNvSpPr>
          <p:nvPr>
            <p:ph type="title"/>
          </p:nvPr>
        </p:nvSpPr>
        <p:spPr>
          <a:xfrm>
            <a:off x="4965290" y="640079"/>
            <a:ext cx="5997678" cy="1363345"/>
          </a:xfrm>
        </p:spPr>
        <p:txBody>
          <a:bodyPr>
            <a:normAutofit/>
          </a:bodyPr>
          <a:lstStyle/>
          <a:p>
            <a:r>
              <a:rPr lang="es-ES"/>
              <a:t>Digital Era - </a:t>
            </a:r>
            <a:r>
              <a:rPr lang="es-ES" err="1"/>
              <a:t>Technology</a:t>
            </a:r>
          </a:p>
        </p:txBody>
      </p:sp>
      <p:pic>
        <p:nvPicPr>
          <p:cNvPr id="4" name="Imagen 4" descr="Imagen que contiene electrónica, cd&#10;&#10;Descripción generada automáticamente">
            <a:extLst>
              <a:ext uri="{FF2B5EF4-FFF2-40B4-BE49-F238E27FC236}">
                <a16:creationId xmlns:a16="http://schemas.microsoft.com/office/drawing/2014/main" id="{F8184D01-04C9-40F9-8D78-43B2922C5DAC}"/>
              </a:ext>
            </a:extLst>
          </p:cNvPr>
          <p:cNvPicPr>
            <a:picLocks noChangeAspect="1"/>
          </p:cNvPicPr>
          <p:nvPr/>
        </p:nvPicPr>
        <p:blipFill>
          <a:blip r:embed="rId2"/>
          <a:stretch>
            <a:fillRect/>
          </a:stretch>
        </p:blipFill>
        <p:spPr>
          <a:xfrm>
            <a:off x="633999" y="1424474"/>
            <a:ext cx="4019312" cy="4019312"/>
          </a:xfrm>
          <a:prstGeom prst="rect">
            <a:avLst/>
          </a:prstGeom>
        </p:spPr>
      </p:pic>
      <p:sp>
        <p:nvSpPr>
          <p:cNvPr id="3" name="Marcador de contenido 2">
            <a:extLst>
              <a:ext uri="{FF2B5EF4-FFF2-40B4-BE49-F238E27FC236}">
                <a16:creationId xmlns:a16="http://schemas.microsoft.com/office/drawing/2014/main" id="{ABFA5B72-0D1E-42C9-96FA-821298C61AD3}"/>
              </a:ext>
            </a:extLst>
          </p:cNvPr>
          <p:cNvSpPr>
            <a:spLocks noGrp="1"/>
          </p:cNvSpPr>
          <p:nvPr>
            <p:ph idx="1"/>
          </p:nvPr>
        </p:nvSpPr>
        <p:spPr>
          <a:xfrm>
            <a:off x="4965290" y="2325158"/>
            <a:ext cx="6015571" cy="3854979"/>
          </a:xfrm>
        </p:spPr>
        <p:txBody>
          <a:bodyPr vert="horz" lIns="91440" tIns="45720" rIns="91440" bIns="45720" rtlCol="0" anchor="t">
            <a:noAutofit/>
          </a:bodyPr>
          <a:lstStyle/>
          <a:p>
            <a:r>
              <a:rPr lang="en-US" sz="2000"/>
              <a:t>The first version of the DVD, pioneered by Philips. It allowed for 60 minutes of video and sound. The disc reader used lasers to make the transparent disc shine which created a bitstream that was converted into audio and video.</a:t>
            </a:r>
          </a:p>
          <a:p>
            <a:r>
              <a:rPr lang="en-US" sz="2000"/>
              <a:t>The CDs were introduced into the global market by 1983. And they were as expensive as $2000 for a CD player. CD sales quickly overtook vinyl sales in the upcoming years and soon enough cassette tapes. This meant even more people had clear sound, longer playtime, and a smaller size than the previous technology.</a:t>
            </a:r>
          </a:p>
        </p:txBody>
      </p:sp>
    </p:spTree>
    <p:extLst>
      <p:ext uri="{BB962C8B-B14F-4D97-AF65-F5344CB8AC3E}">
        <p14:creationId xmlns:p14="http://schemas.microsoft.com/office/powerpoint/2010/main" val="397503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5FE9E-5811-4C0F-BCB6-8305F2DA5EA7}"/>
              </a:ext>
            </a:extLst>
          </p:cNvPr>
          <p:cNvSpPr>
            <a:spLocks noGrp="1"/>
          </p:cNvSpPr>
          <p:nvPr>
            <p:ph type="title"/>
          </p:nvPr>
        </p:nvSpPr>
        <p:spPr>
          <a:xfrm>
            <a:off x="1229032" y="365760"/>
            <a:ext cx="5997678" cy="1325562"/>
          </a:xfrm>
        </p:spPr>
        <p:txBody>
          <a:bodyPr>
            <a:normAutofit/>
          </a:bodyPr>
          <a:lstStyle/>
          <a:p>
            <a:r>
              <a:rPr lang="es-ES" sz="4100">
                <a:ea typeface="+mj-lt"/>
                <a:cs typeface="+mj-lt"/>
              </a:rPr>
              <a:t>Digital Era - </a:t>
            </a:r>
            <a:r>
              <a:rPr lang="es-ES" sz="4100" err="1">
                <a:ea typeface="+mj-lt"/>
                <a:cs typeface="+mj-lt"/>
              </a:rPr>
              <a:t>Technology</a:t>
            </a:r>
            <a:r>
              <a:rPr lang="es-ES" sz="4100">
                <a:ea typeface="+mj-lt"/>
                <a:cs typeface="+mj-lt"/>
              </a:rPr>
              <a:t> – </a:t>
            </a:r>
            <a:r>
              <a:rPr lang="es-ES" sz="4100" err="1">
                <a:ea typeface="+mj-lt"/>
                <a:cs typeface="+mj-lt"/>
              </a:rPr>
              <a:t>Continued</a:t>
            </a:r>
            <a:r>
              <a:rPr lang="es-ES" sz="4100">
                <a:ea typeface="+mj-lt"/>
                <a:cs typeface="+mj-lt"/>
              </a:rPr>
              <a:t>...</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E37E34FE-4BE4-4702-A468-EB850C0110A5}"/>
              </a:ext>
            </a:extLst>
          </p:cNvPr>
          <p:cNvSpPr>
            <a:spLocks noGrp="1"/>
          </p:cNvSpPr>
          <p:nvPr>
            <p:ph idx="1"/>
          </p:nvPr>
        </p:nvSpPr>
        <p:spPr>
          <a:xfrm>
            <a:off x="913482" y="1684271"/>
            <a:ext cx="6444195" cy="5234053"/>
          </a:xfrm>
        </p:spPr>
        <p:txBody>
          <a:bodyPr vert="horz" lIns="91440" tIns="45720" rIns="91440" bIns="45720" rtlCol="0" anchor="t">
            <a:noAutofit/>
          </a:bodyPr>
          <a:lstStyle/>
          <a:p>
            <a:r>
              <a:rPr lang="en-US"/>
              <a:t>Along the early 2000s digital audio files began to popularize since they had a small file size, and they could easily be transferred. </a:t>
            </a:r>
          </a:p>
          <a:p>
            <a:r>
              <a:rPr lang="en-US"/>
              <a:t>In 1988 a collective was gathered called the Motion Picture Experts Group. And they created standards for audio encoding. One of which was Layer III, or more popularly known as .mp3 as it entered the internet. </a:t>
            </a:r>
          </a:p>
          <a:p>
            <a:r>
              <a:rPr lang="en-US"/>
              <a:t>This allowed for music to be decoded illegally and sold through the internet. The MPEG wanted to prevent this and created a variety of new audio encoding layers none of which caught traction and only caused inconveniences when uncompressing audio.</a:t>
            </a:r>
          </a:p>
          <a:p>
            <a:r>
              <a:rPr lang="en-US"/>
              <a:t>In 1998 the first mp3 player was created which allowed users to listen to their files on the go. People would buy CDs to convert them into MP3 audio files and use them on their devices. </a:t>
            </a:r>
          </a:p>
        </p:txBody>
      </p:sp>
      <p:pic>
        <p:nvPicPr>
          <p:cNvPr id="4" name="Imagen 4" descr="Imagen que contiene electrónica&#10;&#10;Descripción generada automáticamente">
            <a:extLst>
              <a:ext uri="{FF2B5EF4-FFF2-40B4-BE49-F238E27FC236}">
                <a16:creationId xmlns:a16="http://schemas.microsoft.com/office/drawing/2014/main" id="{D1089745-9B56-4F85-A496-B79C07305CAF}"/>
              </a:ext>
            </a:extLst>
          </p:cNvPr>
          <p:cNvPicPr>
            <a:picLocks noChangeAspect="1"/>
          </p:cNvPicPr>
          <p:nvPr/>
        </p:nvPicPr>
        <p:blipFill rotWithShape="1">
          <a:blip r:embed="rId2"/>
          <a:srcRect l="15623" r="16524"/>
          <a:stretch/>
        </p:blipFill>
        <p:spPr>
          <a:xfrm>
            <a:off x="7538689" y="10"/>
            <a:ext cx="4653311" cy="6857990"/>
          </a:xfrm>
          <a:prstGeom prst="rect">
            <a:avLst/>
          </a:prstGeom>
        </p:spPr>
      </p:pic>
    </p:spTree>
    <p:extLst>
      <p:ext uri="{BB962C8B-B14F-4D97-AF65-F5344CB8AC3E}">
        <p14:creationId xmlns:p14="http://schemas.microsoft.com/office/powerpoint/2010/main" val="331589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EB841-26DC-49A7-ADF6-A07B17DE5D01}"/>
              </a:ext>
            </a:extLst>
          </p:cNvPr>
          <p:cNvSpPr>
            <a:spLocks noGrp="1"/>
          </p:cNvSpPr>
          <p:nvPr>
            <p:ph type="title"/>
          </p:nvPr>
        </p:nvSpPr>
        <p:spPr>
          <a:xfrm>
            <a:off x="1229032" y="365760"/>
            <a:ext cx="5997678" cy="1325562"/>
          </a:xfrm>
        </p:spPr>
        <p:txBody>
          <a:bodyPr>
            <a:normAutofit/>
          </a:bodyPr>
          <a:lstStyle/>
          <a:p>
            <a:r>
              <a:rPr lang="es-ES" sz="3700"/>
              <a:t>Digital Era - </a:t>
            </a:r>
            <a:r>
              <a:rPr lang="es-ES" sz="3700" err="1"/>
              <a:t>Technology</a:t>
            </a:r>
            <a:r>
              <a:rPr lang="es-ES" sz="3700"/>
              <a:t> – </a:t>
            </a:r>
            <a:r>
              <a:rPr lang="es-ES" sz="3700" err="1"/>
              <a:t>Continued</a:t>
            </a:r>
            <a:r>
              <a:rPr lang="es-ES" sz="3700"/>
              <a:t>...</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7C0519DB-027A-4E8A-9758-04A33DB06343}"/>
              </a:ext>
            </a:extLst>
          </p:cNvPr>
          <p:cNvSpPr>
            <a:spLocks noGrp="1"/>
          </p:cNvSpPr>
          <p:nvPr>
            <p:ph idx="1"/>
          </p:nvPr>
        </p:nvSpPr>
        <p:spPr>
          <a:xfrm>
            <a:off x="1211139" y="2005739"/>
            <a:ext cx="6015571" cy="4174398"/>
          </a:xfrm>
        </p:spPr>
        <p:txBody>
          <a:bodyPr vert="horz" lIns="91440" tIns="45720" rIns="91440" bIns="45720" rtlCol="0" anchor="t">
            <a:noAutofit/>
          </a:bodyPr>
          <a:lstStyle/>
          <a:p>
            <a:r>
              <a:rPr lang="en-US" sz="2400"/>
              <a:t>Along 2003 iTunes and </a:t>
            </a:r>
            <a:r>
              <a:rPr lang="en-US" sz="2400" err="1"/>
              <a:t>Mycokemusic</a:t>
            </a:r>
            <a:r>
              <a:rPr lang="en-US" sz="2400"/>
              <a:t> popularized as music sharing online programs. And people did not need to access music by physical copies anymore. And digital downloads gained popularity with even more platforms like Spotify and Pandora. </a:t>
            </a:r>
          </a:p>
          <a:p>
            <a:r>
              <a:rPr lang="en-US" sz="2400"/>
              <a:t>And on 2014 digital revenue of music overtook physical sales of music.</a:t>
            </a:r>
          </a:p>
        </p:txBody>
      </p:sp>
      <p:pic>
        <p:nvPicPr>
          <p:cNvPr id="4" name="Imagen 4" descr="Imagen que contiene dibujo&#10;&#10;Descripción generada automáticamente">
            <a:extLst>
              <a:ext uri="{FF2B5EF4-FFF2-40B4-BE49-F238E27FC236}">
                <a16:creationId xmlns:a16="http://schemas.microsoft.com/office/drawing/2014/main" id="{5BF98818-C404-4C5B-8A2B-B58763EAABA4}"/>
              </a:ext>
            </a:extLst>
          </p:cNvPr>
          <p:cNvPicPr>
            <a:picLocks noChangeAspect="1"/>
          </p:cNvPicPr>
          <p:nvPr/>
        </p:nvPicPr>
        <p:blipFill rotWithShape="1">
          <a:blip r:embed="rId2"/>
          <a:srcRect l="15958" r="15887"/>
          <a:stretch/>
        </p:blipFill>
        <p:spPr>
          <a:xfrm>
            <a:off x="7538689" y="10"/>
            <a:ext cx="4653311" cy="6857990"/>
          </a:xfrm>
          <a:prstGeom prst="rect">
            <a:avLst/>
          </a:prstGeom>
        </p:spPr>
      </p:pic>
    </p:spTree>
    <p:extLst>
      <p:ext uri="{BB962C8B-B14F-4D97-AF65-F5344CB8AC3E}">
        <p14:creationId xmlns:p14="http://schemas.microsoft.com/office/powerpoint/2010/main" val="2341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Imagen que contiene persona, vistiendo, corbata, ropa&#10;&#10;Descripción generada automáticamente">
            <a:extLst>
              <a:ext uri="{FF2B5EF4-FFF2-40B4-BE49-F238E27FC236}">
                <a16:creationId xmlns:a16="http://schemas.microsoft.com/office/drawing/2014/main" id="{2170901D-2036-4B1B-AB85-176A60712FCA}"/>
              </a:ext>
            </a:extLst>
          </p:cNvPr>
          <p:cNvPicPr>
            <a:picLocks noChangeAspect="1"/>
          </p:cNvPicPr>
          <p:nvPr/>
        </p:nvPicPr>
        <p:blipFill rotWithShape="1">
          <a:blip r:embed="rId2">
            <a:alphaModFix amt="35000"/>
          </a:blip>
          <a:srcRect r="1200"/>
          <a:stretch/>
        </p:blipFill>
        <p:spPr>
          <a:xfrm>
            <a:off x="20" y="2930"/>
            <a:ext cx="11292820" cy="6857990"/>
          </a:xfrm>
          <a:prstGeom prst="rect">
            <a:avLst/>
          </a:prstGeom>
        </p:spPr>
      </p:pic>
      <p:sp>
        <p:nvSpPr>
          <p:cNvPr id="2" name="Título 1">
            <a:extLst>
              <a:ext uri="{FF2B5EF4-FFF2-40B4-BE49-F238E27FC236}">
                <a16:creationId xmlns:a16="http://schemas.microsoft.com/office/drawing/2014/main" id="{2FA80F96-E94D-49B0-BCEB-A55FECA9E246}"/>
              </a:ext>
            </a:extLst>
          </p:cNvPr>
          <p:cNvSpPr>
            <a:spLocks noGrp="1"/>
          </p:cNvSpPr>
          <p:nvPr>
            <p:ph type="title"/>
          </p:nvPr>
        </p:nvSpPr>
        <p:spPr>
          <a:xfrm>
            <a:off x="1261872" y="365760"/>
            <a:ext cx="9692640" cy="1325562"/>
          </a:xfrm>
        </p:spPr>
        <p:txBody>
          <a:bodyPr>
            <a:normAutofit/>
          </a:bodyPr>
          <a:lstStyle/>
          <a:p>
            <a:r>
              <a:rPr lang="es-ES">
                <a:solidFill>
                  <a:schemeClr val="bg1"/>
                </a:solidFill>
              </a:rPr>
              <a:t>Digital Era – Relevant Artists</a:t>
            </a:r>
          </a:p>
        </p:txBody>
      </p:sp>
      <p:sp>
        <p:nvSpPr>
          <p:cNvPr id="3" name="Marcador de contenido 2">
            <a:extLst>
              <a:ext uri="{FF2B5EF4-FFF2-40B4-BE49-F238E27FC236}">
                <a16:creationId xmlns:a16="http://schemas.microsoft.com/office/drawing/2014/main" id="{DB94D58E-8D60-4760-8FBD-5DBF4A414DEC}"/>
              </a:ext>
            </a:extLst>
          </p:cNvPr>
          <p:cNvSpPr>
            <a:spLocks noGrp="1"/>
          </p:cNvSpPr>
          <p:nvPr>
            <p:ph idx="1"/>
          </p:nvPr>
        </p:nvSpPr>
        <p:spPr>
          <a:xfrm>
            <a:off x="1261872" y="2005739"/>
            <a:ext cx="8595360" cy="4174398"/>
          </a:xfrm>
        </p:spPr>
        <p:txBody>
          <a:bodyPr vert="horz" lIns="91440" tIns="45720" rIns="91440" bIns="45720" rtlCol="0" anchor="t">
            <a:noAutofit/>
          </a:bodyPr>
          <a:lstStyle/>
          <a:p>
            <a:r>
              <a:rPr lang="en-US" sz="2800">
                <a:solidFill>
                  <a:schemeClr val="bg1"/>
                </a:solidFill>
              </a:rPr>
              <a:t>Michael Jackson and Madonna were the most popular artists along the 80s. </a:t>
            </a:r>
          </a:p>
          <a:p>
            <a:r>
              <a:rPr lang="en-US" sz="2800">
                <a:solidFill>
                  <a:schemeClr val="bg1"/>
                </a:solidFill>
              </a:rPr>
              <a:t>With the 90s came Mariah Carey, Nirvana, Spice Girls, and others.</a:t>
            </a:r>
          </a:p>
          <a:p>
            <a:r>
              <a:rPr lang="en-US" sz="2800">
                <a:solidFill>
                  <a:schemeClr val="bg1"/>
                </a:solidFill>
              </a:rPr>
              <a:t>The 2000s saw Eminem, Beyonce, Alicia Keys, Jay Z and many others.</a:t>
            </a:r>
          </a:p>
          <a:p>
            <a:r>
              <a:rPr lang="en-US" sz="2800">
                <a:solidFill>
                  <a:schemeClr val="bg1"/>
                </a:solidFill>
              </a:rPr>
              <a:t>Taylor Swift, Drake, Lady Gaga, Ariana Grande, Katy Perry and others grew in popularity along the 2010s. </a:t>
            </a:r>
          </a:p>
        </p:txBody>
      </p:sp>
    </p:spTree>
    <p:extLst>
      <p:ext uri="{BB962C8B-B14F-4D97-AF65-F5344CB8AC3E}">
        <p14:creationId xmlns:p14="http://schemas.microsoft.com/office/powerpoint/2010/main" val="236261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138A5-A47C-470D-AE66-9267A70BB58D}"/>
              </a:ext>
            </a:extLst>
          </p:cNvPr>
          <p:cNvSpPr>
            <a:spLocks noGrp="1"/>
          </p:cNvSpPr>
          <p:nvPr>
            <p:ph type="title"/>
          </p:nvPr>
        </p:nvSpPr>
        <p:spPr>
          <a:xfrm>
            <a:off x="919470" y="175260"/>
            <a:ext cx="6616802" cy="1194594"/>
          </a:xfrm>
        </p:spPr>
        <p:txBody>
          <a:bodyPr>
            <a:normAutofit fontScale="90000"/>
          </a:bodyPr>
          <a:lstStyle/>
          <a:p>
            <a:r>
              <a:rPr lang="es-ES" err="1"/>
              <a:t>Acoustic</a:t>
            </a:r>
            <a:r>
              <a:rPr lang="es-ES"/>
              <a:t> Era – </a:t>
            </a:r>
            <a:r>
              <a:rPr lang="es-ES" err="1"/>
              <a:t>Historical</a:t>
            </a:r>
            <a:r>
              <a:rPr lang="es-ES"/>
              <a:t> </a:t>
            </a:r>
            <a:r>
              <a:rPr lang="es-ES" err="1"/>
              <a:t>Events</a:t>
            </a:r>
            <a:endParaRPr lang="es-ES"/>
          </a:p>
        </p:txBody>
      </p:sp>
      <p:sp>
        <p:nvSpPr>
          <p:cNvPr id="6"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3E22C127-0DCB-4DC4-8D66-9D47FE2D5C28}"/>
              </a:ext>
            </a:extLst>
          </p:cNvPr>
          <p:cNvSpPr>
            <a:spLocks noGrp="1"/>
          </p:cNvSpPr>
          <p:nvPr>
            <p:ph idx="1"/>
          </p:nvPr>
        </p:nvSpPr>
        <p:spPr>
          <a:xfrm>
            <a:off x="1211139" y="1291365"/>
            <a:ext cx="6015571" cy="5555521"/>
          </a:xfrm>
        </p:spPr>
        <p:txBody>
          <a:bodyPr vert="horz" lIns="91440" tIns="45720" rIns="91440" bIns="45720" rtlCol="0" anchor="t">
            <a:noAutofit/>
          </a:bodyPr>
          <a:lstStyle/>
          <a:p>
            <a:r>
              <a:rPr lang="en-US" sz="1400">
                <a:ea typeface="+mn-lt"/>
                <a:cs typeface="+mn-lt"/>
              </a:rPr>
              <a:t>The Acoustic Era began in 1877 and it kept on until 1925 (1877-1925)</a:t>
            </a:r>
            <a:endParaRPr lang="en-US" sz="1400"/>
          </a:p>
          <a:p>
            <a:r>
              <a:rPr lang="en-US" sz="1400">
                <a:ea typeface="+mn-lt"/>
                <a:cs typeface="+mn-lt"/>
              </a:rPr>
              <a:t>None of the earlier attempts to record and reproduce sound weren’t possible until the half of the 19th century</a:t>
            </a:r>
            <a:endParaRPr lang="en-US" sz="1400"/>
          </a:p>
          <a:p>
            <a:r>
              <a:rPr lang="en-US" sz="1400">
                <a:ea typeface="+mn-lt"/>
                <a:cs typeface="+mn-lt"/>
              </a:rPr>
              <a:t>The element that introduced this era would be Thomas Edison’s Phonograph, this technological advancement permitted the course of music change forever</a:t>
            </a:r>
            <a:endParaRPr lang="en-US" sz="1400"/>
          </a:p>
          <a:p>
            <a:r>
              <a:rPr lang="en-US" sz="1400">
                <a:ea typeface="+mn-lt"/>
                <a:cs typeface="+mn-lt"/>
              </a:rPr>
              <a:t>Orchestras, band’s and singers would be testers for the use of the object and efficiency, but until confirming how it work and how was the object used.</a:t>
            </a:r>
            <a:endParaRPr lang="en-US" sz="1400"/>
          </a:p>
          <a:p>
            <a:r>
              <a:rPr lang="en-US" sz="1400">
                <a:ea typeface="+mn-lt"/>
                <a:cs typeface="+mn-lt"/>
              </a:rPr>
              <a:t>Years with its function every music group by that time would use it for recording</a:t>
            </a:r>
            <a:endParaRPr lang="en-US" sz="1400"/>
          </a:p>
          <a:p>
            <a:r>
              <a:rPr lang="en-US" sz="1400">
                <a:ea typeface="+mn-lt"/>
                <a:cs typeface="+mn-lt"/>
              </a:rPr>
              <a:t>It opened to a new format for music and to different listeners which would be albums, but that wouldn’t be released until the electrical era</a:t>
            </a:r>
            <a:endParaRPr lang="en-US" sz="1400"/>
          </a:p>
          <a:p>
            <a:r>
              <a:rPr lang="en-US" sz="1400">
                <a:ea typeface="+mn-lt"/>
                <a:cs typeface="+mn-lt"/>
              </a:rPr>
              <a:t>Most music gender used by that time and the one that took to much more recording could be jazz.</a:t>
            </a:r>
            <a:endParaRPr lang="en-US" sz="1400"/>
          </a:p>
          <a:p>
            <a:r>
              <a:rPr lang="en-US" sz="1400">
                <a:ea typeface="+mn-lt"/>
                <a:cs typeface="+mn-lt"/>
              </a:rPr>
              <a:t>The era ended as the creation of  microphones which would proceed on to the electrical era.</a:t>
            </a:r>
            <a:endParaRPr lang="en-US" sz="1400"/>
          </a:p>
        </p:txBody>
      </p:sp>
      <p:pic>
        <p:nvPicPr>
          <p:cNvPr id="4" name="Imagen 4" descr="Imagen que contiene texto, interior, persona, foto&#10;&#10;Descripción generada automáticamente">
            <a:extLst>
              <a:ext uri="{FF2B5EF4-FFF2-40B4-BE49-F238E27FC236}">
                <a16:creationId xmlns:a16="http://schemas.microsoft.com/office/drawing/2014/main" id="{3E6396C2-5CA7-477D-B684-D596C30C4C4E}"/>
              </a:ext>
            </a:extLst>
          </p:cNvPr>
          <p:cNvPicPr>
            <a:picLocks noChangeAspect="1"/>
          </p:cNvPicPr>
          <p:nvPr/>
        </p:nvPicPr>
        <p:blipFill rotWithShape="1">
          <a:blip r:embed="rId2"/>
          <a:srcRect l="21934" r="22257"/>
          <a:stretch/>
        </p:blipFill>
        <p:spPr>
          <a:xfrm>
            <a:off x="7538689" y="10"/>
            <a:ext cx="4653311" cy="6857990"/>
          </a:xfrm>
          <a:prstGeom prst="rect">
            <a:avLst/>
          </a:prstGeom>
        </p:spPr>
      </p:pic>
    </p:spTree>
    <p:extLst>
      <p:ext uri="{BB962C8B-B14F-4D97-AF65-F5344CB8AC3E}">
        <p14:creationId xmlns:p14="http://schemas.microsoft.com/office/powerpoint/2010/main" val="4288148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FE4EB-3CB1-4ABC-BD46-ABC3BC800631}"/>
              </a:ext>
            </a:extLst>
          </p:cNvPr>
          <p:cNvSpPr>
            <a:spLocks noGrp="1"/>
          </p:cNvSpPr>
          <p:nvPr>
            <p:ph type="title"/>
          </p:nvPr>
        </p:nvSpPr>
        <p:spPr>
          <a:xfrm>
            <a:off x="1261872" y="365760"/>
            <a:ext cx="6091428" cy="1325562"/>
          </a:xfrm>
        </p:spPr>
        <p:txBody>
          <a:bodyPr>
            <a:normAutofit/>
          </a:bodyPr>
          <a:lstStyle/>
          <a:p>
            <a:r>
              <a:rPr lang="es-ES"/>
              <a:t>Digital Era – Musical </a:t>
            </a:r>
            <a:r>
              <a:rPr lang="es-ES" err="1"/>
              <a:t>Movements</a:t>
            </a:r>
          </a:p>
        </p:txBody>
      </p:sp>
      <p:sp>
        <p:nvSpPr>
          <p:cNvPr id="3" name="Marcador de contenido 2">
            <a:extLst>
              <a:ext uri="{FF2B5EF4-FFF2-40B4-BE49-F238E27FC236}">
                <a16:creationId xmlns:a16="http://schemas.microsoft.com/office/drawing/2014/main" id="{67906EAF-FA22-4552-AB0B-E624107B637B}"/>
              </a:ext>
            </a:extLst>
          </p:cNvPr>
          <p:cNvSpPr>
            <a:spLocks noGrp="1"/>
          </p:cNvSpPr>
          <p:nvPr>
            <p:ph idx="1"/>
          </p:nvPr>
        </p:nvSpPr>
        <p:spPr>
          <a:xfrm>
            <a:off x="1261872" y="2005739"/>
            <a:ext cx="6091428" cy="4174398"/>
          </a:xfrm>
        </p:spPr>
        <p:txBody>
          <a:bodyPr vert="horz" lIns="91440" tIns="45720" rIns="91440" bIns="45720" rtlCol="0" anchor="t">
            <a:noAutofit/>
          </a:bodyPr>
          <a:lstStyle/>
          <a:p>
            <a:r>
              <a:rPr lang="en-US" sz="2800"/>
              <a:t>The 1980s had dance music and new wave.</a:t>
            </a:r>
          </a:p>
          <a:p>
            <a:r>
              <a:rPr lang="en-US" sz="2800"/>
              <a:t>The 1990s had Hard Rock, Pop Rock, Alternative Rock, and others.</a:t>
            </a:r>
          </a:p>
          <a:p>
            <a:r>
              <a:rPr lang="en-US" sz="2800"/>
              <a:t>The 2000s saw the rise of Pop, Emo, Garage Rock, Metalcore, etc.</a:t>
            </a:r>
          </a:p>
          <a:p>
            <a:r>
              <a:rPr lang="en-US" sz="2800"/>
              <a:t>The 2010s had Trap, Rap &amp; Hip Hop.</a:t>
            </a:r>
          </a:p>
        </p:txBody>
      </p:sp>
      <p:pic>
        <p:nvPicPr>
          <p:cNvPr id="4" name="Imagen 4" descr="Imagen que contiene persona, hombre, celular, teléfono&#10;&#10;Descripción generada automáticamente">
            <a:extLst>
              <a:ext uri="{FF2B5EF4-FFF2-40B4-BE49-F238E27FC236}">
                <a16:creationId xmlns:a16="http://schemas.microsoft.com/office/drawing/2014/main" id="{AC7207C5-3C4B-4928-8767-55FC9DF3E913}"/>
              </a:ext>
            </a:extLst>
          </p:cNvPr>
          <p:cNvPicPr>
            <a:picLocks noChangeAspect="1"/>
          </p:cNvPicPr>
          <p:nvPr/>
        </p:nvPicPr>
        <p:blipFill rotWithShape="1">
          <a:blip r:embed="rId2"/>
          <a:srcRect l="23155" r="14636" b="-1"/>
          <a:stretch/>
        </p:blipFill>
        <p:spPr>
          <a:xfrm>
            <a:off x="7737169" y="10"/>
            <a:ext cx="3555205" cy="6857990"/>
          </a:xfrm>
          <a:prstGeom prst="rect">
            <a:avLst/>
          </a:prstGeom>
        </p:spPr>
      </p:pic>
    </p:spTree>
    <p:extLst>
      <p:ext uri="{BB962C8B-B14F-4D97-AF65-F5344CB8AC3E}">
        <p14:creationId xmlns:p14="http://schemas.microsoft.com/office/powerpoint/2010/main" val="2422286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6BEB6-310C-495C-A366-CED259034D61}"/>
              </a:ext>
            </a:extLst>
          </p:cNvPr>
          <p:cNvSpPr>
            <a:spLocks noGrp="1"/>
          </p:cNvSpPr>
          <p:nvPr>
            <p:ph type="title"/>
          </p:nvPr>
        </p:nvSpPr>
        <p:spPr/>
        <p:txBody>
          <a:bodyPr/>
          <a:lstStyle/>
          <a:p>
            <a:r>
              <a:rPr lang="es-ES" err="1"/>
              <a:t>Kahoot</a:t>
            </a:r>
            <a:r>
              <a:rPr lang="es-ES"/>
              <a:t> Quiz</a:t>
            </a:r>
          </a:p>
        </p:txBody>
      </p:sp>
      <p:sp>
        <p:nvSpPr>
          <p:cNvPr id="3" name="Marcador de contenido 2">
            <a:extLst>
              <a:ext uri="{FF2B5EF4-FFF2-40B4-BE49-F238E27FC236}">
                <a16:creationId xmlns:a16="http://schemas.microsoft.com/office/drawing/2014/main" id="{59F970D0-D436-49D3-9ED2-942FB25481B7}"/>
              </a:ext>
            </a:extLst>
          </p:cNvPr>
          <p:cNvSpPr>
            <a:spLocks noGrp="1"/>
          </p:cNvSpPr>
          <p:nvPr>
            <p:ph idx="1"/>
          </p:nvPr>
        </p:nvSpPr>
        <p:spPr/>
        <p:txBody>
          <a:bodyPr vert="horz" lIns="91440" tIns="45720" rIns="91440" bIns="45720" rtlCol="0" anchor="t">
            <a:normAutofit/>
          </a:bodyPr>
          <a:lstStyle/>
          <a:p>
            <a:pPr marL="0" indent="0">
              <a:buNone/>
            </a:pPr>
            <a:r>
              <a:rPr lang="es-ES" sz="3600">
                <a:ea typeface="+mn-lt"/>
                <a:cs typeface="+mn-lt"/>
                <a:hlinkClick r:id="rId2"/>
              </a:rPr>
              <a:t>Kahoot!</a:t>
            </a:r>
            <a:endParaRPr lang="es-ES" sz="5400">
              <a:ea typeface="+mn-lt"/>
              <a:cs typeface="+mn-lt"/>
            </a:endParaRPr>
          </a:p>
        </p:txBody>
      </p:sp>
    </p:spTree>
    <p:extLst>
      <p:ext uri="{BB962C8B-B14F-4D97-AF65-F5344CB8AC3E}">
        <p14:creationId xmlns:p14="http://schemas.microsoft.com/office/powerpoint/2010/main" val="33661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03974-0F88-4680-B8C5-805AB9183168}"/>
              </a:ext>
            </a:extLst>
          </p:cNvPr>
          <p:cNvSpPr>
            <a:spLocks noGrp="1"/>
          </p:cNvSpPr>
          <p:nvPr>
            <p:ph type="title"/>
          </p:nvPr>
        </p:nvSpPr>
        <p:spPr>
          <a:xfrm>
            <a:off x="1247761" y="-71685"/>
            <a:ext cx="9692640" cy="874007"/>
          </a:xfrm>
        </p:spPr>
        <p:txBody>
          <a:bodyPr/>
          <a:lstStyle/>
          <a:p>
            <a:pPr algn="ctr"/>
            <a:r>
              <a:rPr lang="es-ES" err="1"/>
              <a:t>Bibliography</a:t>
            </a:r>
          </a:p>
        </p:txBody>
      </p:sp>
      <p:sp>
        <p:nvSpPr>
          <p:cNvPr id="3" name="Marcador de contenido 2">
            <a:extLst>
              <a:ext uri="{FF2B5EF4-FFF2-40B4-BE49-F238E27FC236}">
                <a16:creationId xmlns:a16="http://schemas.microsoft.com/office/drawing/2014/main" id="{74251627-F123-4B26-8B47-8E46B5138FD7}"/>
              </a:ext>
            </a:extLst>
          </p:cNvPr>
          <p:cNvSpPr>
            <a:spLocks noGrp="1"/>
          </p:cNvSpPr>
          <p:nvPr>
            <p:ph idx="1"/>
          </p:nvPr>
        </p:nvSpPr>
        <p:spPr>
          <a:xfrm>
            <a:off x="203538" y="1024467"/>
            <a:ext cx="9639582" cy="5621337"/>
          </a:xfrm>
        </p:spPr>
        <p:txBody>
          <a:bodyPr vert="horz" lIns="91440" tIns="45720" rIns="91440" bIns="45720" rtlCol="0" anchor="t">
            <a:normAutofit lnSpcReduction="10000"/>
          </a:bodyPr>
          <a:lstStyle/>
          <a:p>
            <a:r>
              <a:rPr lang="es-ES" b="1" u="sng" err="1"/>
              <a:t>All</a:t>
            </a:r>
            <a:r>
              <a:rPr lang="es-ES" b="1" u="sng"/>
              <a:t>:</a:t>
            </a:r>
            <a:r>
              <a:rPr lang="es-ES"/>
              <a:t> </a:t>
            </a:r>
            <a:r>
              <a:rPr lang="es-ES" err="1">
                <a:ea typeface="+mn-lt"/>
                <a:cs typeface="+mn-lt"/>
              </a:rPr>
              <a:t>The</a:t>
            </a:r>
            <a:r>
              <a:rPr lang="es-ES">
                <a:ea typeface="+mn-lt"/>
                <a:cs typeface="+mn-lt"/>
              </a:rPr>
              <a:t> Library </a:t>
            </a:r>
            <a:r>
              <a:rPr lang="es-ES" err="1">
                <a:ea typeface="+mn-lt"/>
                <a:cs typeface="+mn-lt"/>
              </a:rPr>
              <a:t>of</a:t>
            </a:r>
            <a:r>
              <a:rPr lang="es-ES">
                <a:ea typeface="+mn-lt"/>
                <a:cs typeface="+mn-lt"/>
              </a:rPr>
              <a:t> </a:t>
            </a:r>
            <a:r>
              <a:rPr lang="es-ES" err="1">
                <a:ea typeface="+mn-lt"/>
                <a:cs typeface="+mn-lt"/>
              </a:rPr>
              <a:t>Congress</a:t>
            </a:r>
            <a:r>
              <a:rPr lang="es-ES">
                <a:ea typeface="+mn-lt"/>
                <a:cs typeface="+mn-lt"/>
              </a:rPr>
              <a:t>. </a:t>
            </a:r>
            <a:r>
              <a:rPr lang="es-ES" err="1">
                <a:ea typeface="+mn-lt"/>
                <a:cs typeface="+mn-lt"/>
              </a:rPr>
              <a:t>n.d</a:t>
            </a:r>
            <a:r>
              <a:rPr lang="es-ES">
                <a:ea typeface="+mn-lt"/>
                <a:cs typeface="+mn-lt"/>
              </a:rPr>
              <a:t>. </a:t>
            </a:r>
            <a:r>
              <a:rPr lang="es-ES" i="1">
                <a:ea typeface="+mn-lt"/>
                <a:cs typeface="+mn-lt"/>
              </a:rPr>
              <a:t>Timeline  | </a:t>
            </a:r>
            <a:r>
              <a:rPr lang="es-ES" i="1" err="1">
                <a:ea typeface="+mn-lt"/>
                <a:cs typeface="+mn-lt"/>
              </a:rPr>
              <a:t>History</a:t>
            </a:r>
            <a:r>
              <a:rPr lang="es-ES" i="1">
                <a:ea typeface="+mn-lt"/>
                <a:cs typeface="+mn-lt"/>
              </a:rPr>
              <a:t>  | Tools &amp; </a:t>
            </a:r>
            <a:r>
              <a:rPr lang="es-ES" i="1" err="1">
                <a:ea typeface="+mn-lt"/>
                <a:cs typeface="+mn-lt"/>
              </a:rPr>
              <a:t>Resources</a:t>
            </a:r>
            <a:r>
              <a:rPr lang="es-ES" i="1">
                <a:ea typeface="+mn-lt"/>
                <a:cs typeface="+mn-lt"/>
              </a:rPr>
              <a:t>  | </a:t>
            </a:r>
            <a:r>
              <a:rPr lang="es-ES" i="1" err="1">
                <a:ea typeface="+mn-lt"/>
                <a:cs typeface="+mn-lt"/>
              </a:rPr>
              <a:t>National</a:t>
            </a:r>
            <a:r>
              <a:rPr lang="es-ES" i="1">
                <a:ea typeface="+mn-lt"/>
                <a:cs typeface="+mn-lt"/>
              </a:rPr>
              <a:t> </a:t>
            </a:r>
            <a:r>
              <a:rPr lang="es-ES" i="1" err="1">
                <a:ea typeface="+mn-lt"/>
                <a:cs typeface="+mn-lt"/>
              </a:rPr>
              <a:t>Recording</a:t>
            </a:r>
            <a:r>
              <a:rPr lang="es-ES" i="1">
                <a:ea typeface="+mn-lt"/>
                <a:cs typeface="+mn-lt"/>
              </a:rPr>
              <a:t> </a:t>
            </a:r>
            <a:r>
              <a:rPr lang="es-ES" i="1" err="1">
                <a:ea typeface="+mn-lt"/>
                <a:cs typeface="+mn-lt"/>
              </a:rPr>
              <a:t>Preservation</a:t>
            </a:r>
            <a:r>
              <a:rPr lang="es-ES" i="1">
                <a:ea typeface="+mn-lt"/>
                <a:cs typeface="+mn-lt"/>
              </a:rPr>
              <a:t> Plan  | </a:t>
            </a:r>
            <a:r>
              <a:rPr lang="es-ES" i="1" err="1">
                <a:ea typeface="+mn-lt"/>
                <a:cs typeface="+mn-lt"/>
              </a:rPr>
              <a:t>Programs</a:t>
            </a:r>
            <a:r>
              <a:rPr lang="es-ES" i="1">
                <a:ea typeface="+mn-lt"/>
                <a:cs typeface="+mn-lt"/>
              </a:rPr>
              <a:t> At </a:t>
            </a:r>
            <a:r>
              <a:rPr lang="es-ES" i="1" err="1">
                <a:ea typeface="+mn-lt"/>
                <a:cs typeface="+mn-lt"/>
              </a:rPr>
              <a:t>The</a:t>
            </a:r>
            <a:r>
              <a:rPr lang="es-ES" i="1">
                <a:ea typeface="+mn-lt"/>
                <a:cs typeface="+mn-lt"/>
              </a:rPr>
              <a:t> Library </a:t>
            </a:r>
            <a:r>
              <a:rPr lang="es-ES" i="1" err="1">
                <a:ea typeface="+mn-lt"/>
                <a:cs typeface="+mn-lt"/>
              </a:rPr>
              <a:t>Of</a:t>
            </a:r>
            <a:r>
              <a:rPr lang="es-ES" i="1">
                <a:ea typeface="+mn-lt"/>
                <a:cs typeface="+mn-lt"/>
              </a:rPr>
              <a:t> </a:t>
            </a:r>
            <a:r>
              <a:rPr lang="es-ES" i="1" err="1">
                <a:ea typeface="+mn-lt"/>
                <a:cs typeface="+mn-lt"/>
              </a:rPr>
              <a:t>Congress</a:t>
            </a:r>
            <a:r>
              <a:rPr lang="es-ES" i="1">
                <a:ea typeface="+mn-lt"/>
                <a:cs typeface="+mn-lt"/>
              </a:rPr>
              <a:t>  | Library </a:t>
            </a:r>
            <a:r>
              <a:rPr lang="es-ES" i="1" err="1">
                <a:ea typeface="+mn-lt"/>
                <a:cs typeface="+mn-lt"/>
              </a:rPr>
              <a:t>Of</a:t>
            </a:r>
            <a:r>
              <a:rPr lang="es-ES" i="1">
                <a:ea typeface="+mn-lt"/>
                <a:cs typeface="+mn-lt"/>
              </a:rPr>
              <a:t> </a:t>
            </a:r>
            <a:r>
              <a:rPr lang="es-ES" i="1" err="1">
                <a:ea typeface="+mn-lt"/>
                <a:cs typeface="+mn-lt"/>
              </a:rPr>
              <a:t>Congress</a:t>
            </a:r>
            <a:r>
              <a:rPr lang="es-ES">
                <a:ea typeface="+mn-lt"/>
                <a:cs typeface="+mn-lt"/>
              </a:rPr>
              <a:t>. [online] </a:t>
            </a:r>
            <a:r>
              <a:rPr lang="es-ES" err="1">
                <a:ea typeface="+mn-lt"/>
                <a:cs typeface="+mn-lt"/>
              </a:rPr>
              <a:t>Available</a:t>
            </a:r>
            <a:r>
              <a:rPr lang="es-ES">
                <a:ea typeface="+mn-lt"/>
                <a:cs typeface="+mn-lt"/>
              </a:rPr>
              <a:t> at: &lt;https://www.loc.gov/programs/national-recording-preservation-plan/tools-and-resources/history/timeline/&gt; </a:t>
            </a:r>
            <a:endParaRPr lang="es-ES" b="1" u="sng"/>
          </a:p>
          <a:p>
            <a:r>
              <a:rPr lang="es-ES" b="1">
                <a:ea typeface="+mn-lt"/>
                <a:cs typeface="+mn-lt"/>
              </a:rPr>
              <a:t> </a:t>
            </a:r>
            <a:r>
              <a:rPr lang="es-ES" err="1">
                <a:ea typeface="+mn-lt"/>
                <a:cs typeface="+mn-lt"/>
              </a:rPr>
              <a:t>History</a:t>
            </a:r>
            <a:r>
              <a:rPr lang="es-ES">
                <a:ea typeface="+mn-lt"/>
                <a:cs typeface="+mn-lt"/>
              </a:rPr>
              <a:t> </a:t>
            </a:r>
            <a:r>
              <a:rPr lang="es-ES" err="1">
                <a:ea typeface="+mn-lt"/>
                <a:cs typeface="+mn-lt"/>
              </a:rPr>
              <a:t>of</a:t>
            </a:r>
            <a:r>
              <a:rPr lang="es-ES">
                <a:ea typeface="+mn-lt"/>
                <a:cs typeface="+mn-lt"/>
              </a:rPr>
              <a:t> </a:t>
            </a:r>
            <a:r>
              <a:rPr lang="es-ES" err="1">
                <a:ea typeface="+mn-lt"/>
                <a:cs typeface="+mn-lt"/>
              </a:rPr>
              <a:t>Recording</a:t>
            </a:r>
            <a:r>
              <a:rPr lang="es-ES">
                <a:ea typeface="+mn-lt"/>
                <a:cs typeface="+mn-lt"/>
              </a:rPr>
              <a:t>. 2020. </a:t>
            </a:r>
            <a:r>
              <a:rPr lang="es-ES" i="1" err="1">
                <a:ea typeface="+mn-lt"/>
                <a:cs typeface="+mn-lt"/>
              </a:rPr>
              <a:t>The</a:t>
            </a:r>
            <a:r>
              <a:rPr lang="es-ES" i="1">
                <a:ea typeface="+mn-lt"/>
                <a:cs typeface="+mn-lt"/>
              </a:rPr>
              <a:t> </a:t>
            </a:r>
            <a:r>
              <a:rPr lang="es-ES" i="1" err="1">
                <a:ea typeface="+mn-lt"/>
                <a:cs typeface="+mn-lt"/>
              </a:rPr>
              <a:t>Acoustic</a:t>
            </a:r>
            <a:r>
              <a:rPr lang="es-ES" i="1">
                <a:ea typeface="+mn-lt"/>
                <a:cs typeface="+mn-lt"/>
              </a:rPr>
              <a:t> Era</a:t>
            </a:r>
            <a:r>
              <a:rPr lang="es-ES">
                <a:ea typeface="+mn-lt"/>
                <a:cs typeface="+mn-lt"/>
              </a:rPr>
              <a:t>. [online] </a:t>
            </a:r>
            <a:r>
              <a:rPr lang="es-ES" err="1">
                <a:ea typeface="+mn-lt"/>
                <a:cs typeface="+mn-lt"/>
              </a:rPr>
              <a:t>Available</a:t>
            </a:r>
            <a:r>
              <a:rPr lang="es-ES">
                <a:ea typeface="+mn-lt"/>
                <a:cs typeface="+mn-lt"/>
              </a:rPr>
              <a:t> at: &lt;https://historyofrecordingblog.wordpress.com/the-acoustic-era/&gt; [</a:t>
            </a:r>
            <a:r>
              <a:rPr lang="es-ES" err="1">
                <a:ea typeface="+mn-lt"/>
                <a:cs typeface="+mn-lt"/>
              </a:rPr>
              <a:t>Accessed</a:t>
            </a:r>
            <a:r>
              <a:rPr lang="es-ES">
                <a:ea typeface="+mn-lt"/>
                <a:cs typeface="+mn-lt"/>
              </a:rPr>
              <a:t> 23 </a:t>
            </a:r>
            <a:r>
              <a:rPr lang="es-ES" err="1">
                <a:ea typeface="+mn-lt"/>
                <a:cs typeface="+mn-lt"/>
              </a:rPr>
              <a:t>November</a:t>
            </a:r>
            <a:r>
              <a:rPr lang="es-ES">
                <a:ea typeface="+mn-lt"/>
                <a:cs typeface="+mn-lt"/>
              </a:rPr>
              <a:t> 2020].</a:t>
            </a:r>
            <a:endParaRPr lang="es-ES"/>
          </a:p>
          <a:p>
            <a:r>
              <a:rPr lang="es-ES">
                <a:ea typeface="+mn-lt"/>
                <a:cs typeface="+mn-lt"/>
              </a:rPr>
              <a:t>En.wikipedia.org. 2020. </a:t>
            </a:r>
            <a:r>
              <a:rPr lang="es-ES" i="1" err="1">
                <a:ea typeface="+mn-lt"/>
                <a:cs typeface="+mn-lt"/>
              </a:rPr>
              <a:t>History</a:t>
            </a:r>
            <a:r>
              <a:rPr lang="es-ES" i="1">
                <a:ea typeface="+mn-lt"/>
                <a:cs typeface="+mn-lt"/>
              </a:rPr>
              <a:t> </a:t>
            </a:r>
            <a:r>
              <a:rPr lang="es-ES" i="1" err="1">
                <a:ea typeface="+mn-lt"/>
                <a:cs typeface="+mn-lt"/>
              </a:rPr>
              <a:t>Of</a:t>
            </a:r>
            <a:r>
              <a:rPr lang="es-ES" i="1">
                <a:ea typeface="+mn-lt"/>
                <a:cs typeface="+mn-lt"/>
              </a:rPr>
              <a:t> </a:t>
            </a:r>
            <a:r>
              <a:rPr lang="es-ES" i="1" err="1">
                <a:ea typeface="+mn-lt"/>
                <a:cs typeface="+mn-lt"/>
              </a:rPr>
              <a:t>Sound</a:t>
            </a:r>
            <a:r>
              <a:rPr lang="es-ES" i="1">
                <a:ea typeface="+mn-lt"/>
                <a:cs typeface="+mn-lt"/>
              </a:rPr>
              <a:t> </a:t>
            </a:r>
            <a:r>
              <a:rPr lang="es-ES" i="1" err="1">
                <a:ea typeface="+mn-lt"/>
                <a:cs typeface="+mn-lt"/>
              </a:rPr>
              <a:t>Recording</a:t>
            </a:r>
            <a:r>
              <a:rPr lang="es-ES">
                <a:ea typeface="+mn-lt"/>
                <a:cs typeface="+mn-lt"/>
              </a:rPr>
              <a:t>. [online] </a:t>
            </a:r>
            <a:r>
              <a:rPr lang="es-ES" err="1">
                <a:ea typeface="+mn-lt"/>
                <a:cs typeface="+mn-lt"/>
              </a:rPr>
              <a:t>Available</a:t>
            </a:r>
            <a:r>
              <a:rPr lang="es-ES">
                <a:ea typeface="+mn-lt"/>
                <a:cs typeface="+mn-lt"/>
              </a:rPr>
              <a:t> at: &lt;https://en.wikipedia.org/wiki/History_of_sound_recording&gt; [</a:t>
            </a:r>
            <a:r>
              <a:rPr lang="es-ES" err="1">
                <a:ea typeface="+mn-lt"/>
                <a:cs typeface="+mn-lt"/>
              </a:rPr>
              <a:t>Accessed</a:t>
            </a:r>
            <a:r>
              <a:rPr lang="es-ES">
                <a:ea typeface="+mn-lt"/>
                <a:cs typeface="+mn-lt"/>
              </a:rPr>
              <a:t> 23 </a:t>
            </a:r>
            <a:r>
              <a:rPr lang="es-ES" err="1">
                <a:ea typeface="+mn-lt"/>
                <a:cs typeface="+mn-lt"/>
              </a:rPr>
              <a:t>November</a:t>
            </a:r>
            <a:r>
              <a:rPr lang="es-ES">
                <a:ea typeface="+mn-lt"/>
                <a:cs typeface="+mn-lt"/>
              </a:rPr>
              <a:t> 2020].</a:t>
            </a:r>
            <a:endParaRPr lang="es-ES"/>
          </a:p>
          <a:p>
            <a:r>
              <a:rPr lang="es-ES">
                <a:ea typeface="+mn-lt"/>
                <a:cs typeface="+mn-lt"/>
              </a:rPr>
              <a:t>Murray, B., 2020. </a:t>
            </a:r>
            <a:r>
              <a:rPr lang="es-ES" i="1">
                <a:ea typeface="+mn-lt"/>
                <a:cs typeface="+mn-lt"/>
              </a:rPr>
              <a:t>Billy Murray - Música, Videos, Estadísticas Y Fotos | </a:t>
            </a:r>
            <a:r>
              <a:rPr lang="es-ES" i="1" err="1">
                <a:ea typeface="+mn-lt"/>
                <a:cs typeface="+mn-lt"/>
              </a:rPr>
              <a:t>Last.Fm</a:t>
            </a:r>
            <a:r>
              <a:rPr lang="es-ES">
                <a:ea typeface="+mn-lt"/>
                <a:cs typeface="+mn-lt"/>
              </a:rPr>
              <a:t>. [online] Last.fm. </a:t>
            </a:r>
            <a:r>
              <a:rPr lang="es-ES" err="1">
                <a:ea typeface="+mn-lt"/>
                <a:cs typeface="+mn-lt"/>
              </a:rPr>
              <a:t>Available</a:t>
            </a:r>
            <a:r>
              <a:rPr lang="es-ES">
                <a:ea typeface="+mn-lt"/>
                <a:cs typeface="+mn-lt"/>
              </a:rPr>
              <a:t> at: &lt;https://www.last.fm/es/music/Billy+Murray&gt; [</a:t>
            </a:r>
            <a:r>
              <a:rPr lang="es-ES" err="1">
                <a:ea typeface="+mn-lt"/>
                <a:cs typeface="+mn-lt"/>
              </a:rPr>
              <a:t>Accessed</a:t>
            </a:r>
            <a:r>
              <a:rPr lang="es-ES">
                <a:ea typeface="+mn-lt"/>
                <a:cs typeface="+mn-lt"/>
              </a:rPr>
              <a:t> 23 </a:t>
            </a:r>
            <a:r>
              <a:rPr lang="es-ES" err="1">
                <a:ea typeface="+mn-lt"/>
                <a:cs typeface="+mn-lt"/>
              </a:rPr>
              <a:t>November</a:t>
            </a:r>
            <a:r>
              <a:rPr lang="es-ES">
                <a:ea typeface="+mn-lt"/>
                <a:cs typeface="+mn-lt"/>
              </a:rPr>
              <a:t> 2020].</a:t>
            </a:r>
            <a:endParaRPr lang="es-ES"/>
          </a:p>
          <a:p>
            <a:r>
              <a:rPr lang="es-ES">
                <a:ea typeface="+mn-lt"/>
                <a:cs typeface="+mn-lt"/>
              </a:rPr>
              <a:t>Stokowski.org. 2020. </a:t>
            </a:r>
            <a:r>
              <a:rPr lang="es-ES" i="1" err="1">
                <a:ea typeface="+mn-lt"/>
                <a:cs typeface="+mn-lt"/>
              </a:rPr>
              <a:t>Development</a:t>
            </a:r>
            <a:r>
              <a:rPr lang="es-ES" i="1">
                <a:ea typeface="+mn-lt"/>
                <a:cs typeface="+mn-lt"/>
              </a:rPr>
              <a:t> </a:t>
            </a:r>
            <a:r>
              <a:rPr lang="es-ES" i="1" err="1">
                <a:ea typeface="+mn-lt"/>
                <a:cs typeface="+mn-lt"/>
              </a:rPr>
              <a:t>Of</a:t>
            </a:r>
            <a:r>
              <a:rPr lang="es-ES" i="1">
                <a:ea typeface="+mn-lt"/>
                <a:cs typeface="+mn-lt"/>
              </a:rPr>
              <a:t> </a:t>
            </a:r>
            <a:r>
              <a:rPr lang="es-ES" i="1" err="1">
                <a:ea typeface="+mn-lt"/>
                <a:cs typeface="+mn-lt"/>
              </a:rPr>
              <a:t>Electrical</a:t>
            </a:r>
            <a:r>
              <a:rPr lang="es-ES" i="1">
                <a:ea typeface="+mn-lt"/>
                <a:cs typeface="+mn-lt"/>
              </a:rPr>
              <a:t> </a:t>
            </a:r>
            <a:r>
              <a:rPr lang="es-ES" i="1" err="1">
                <a:ea typeface="+mn-lt"/>
                <a:cs typeface="+mn-lt"/>
              </a:rPr>
              <a:t>Recording</a:t>
            </a:r>
            <a:r>
              <a:rPr lang="es-ES">
                <a:ea typeface="+mn-lt"/>
                <a:cs typeface="+mn-lt"/>
              </a:rPr>
              <a:t>. [online] </a:t>
            </a:r>
            <a:r>
              <a:rPr lang="es-ES" err="1">
                <a:ea typeface="+mn-lt"/>
                <a:cs typeface="+mn-lt"/>
              </a:rPr>
              <a:t>Available</a:t>
            </a:r>
            <a:r>
              <a:rPr lang="es-ES">
                <a:ea typeface="+mn-lt"/>
                <a:cs typeface="+mn-lt"/>
              </a:rPr>
              <a:t> at: &lt;https://www.stokowski.org/Development_of_Electrical_Recording.htm&gt; [</a:t>
            </a:r>
            <a:r>
              <a:rPr lang="es-ES" err="1">
                <a:ea typeface="+mn-lt"/>
                <a:cs typeface="+mn-lt"/>
              </a:rPr>
              <a:t>Accessed</a:t>
            </a:r>
            <a:r>
              <a:rPr lang="es-ES">
                <a:ea typeface="+mn-lt"/>
                <a:cs typeface="+mn-lt"/>
              </a:rPr>
              <a:t> 23 </a:t>
            </a:r>
            <a:r>
              <a:rPr lang="es-ES" err="1">
                <a:ea typeface="+mn-lt"/>
                <a:cs typeface="+mn-lt"/>
              </a:rPr>
              <a:t>November</a:t>
            </a:r>
            <a:r>
              <a:rPr lang="es-ES">
                <a:ea typeface="+mn-lt"/>
                <a:cs typeface="+mn-lt"/>
              </a:rPr>
              <a:t> 2020].</a:t>
            </a:r>
            <a:endParaRPr lang="es-ES"/>
          </a:p>
          <a:p>
            <a:r>
              <a:rPr lang="es-ES"/>
              <a:t>: </a:t>
            </a:r>
            <a:r>
              <a:rPr lang="es-ES">
                <a:ea typeface="+mn-lt"/>
                <a:cs typeface="+mn-lt"/>
              </a:rPr>
              <a:t>*</a:t>
            </a:r>
            <a:r>
              <a:rPr lang="es-ES" err="1">
                <a:ea typeface="+mn-lt"/>
                <a:cs typeface="+mn-lt"/>
              </a:rPr>
              <a:t>Leeson</a:t>
            </a:r>
            <a:r>
              <a:rPr lang="es-ES">
                <a:ea typeface="+mn-lt"/>
                <a:cs typeface="+mn-lt"/>
              </a:rPr>
              <a:t>, J., 2017. </a:t>
            </a:r>
            <a:r>
              <a:rPr lang="es-ES" i="1" err="1">
                <a:ea typeface="+mn-lt"/>
                <a:cs typeface="+mn-lt"/>
              </a:rPr>
              <a:t>The</a:t>
            </a:r>
            <a:r>
              <a:rPr lang="es-ES" i="1">
                <a:ea typeface="+mn-lt"/>
                <a:cs typeface="+mn-lt"/>
              </a:rPr>
              <a:t> </a:t>
            </a:r>
            <a:r>
              <a:rPr lang="es-ES" i="1" err="1">
                <a:ea typeface="+mn-lt"/>
                <a:cs typeface="+mn-lt"/>
              </a:rPr>
              <a:t>Electrical</a:t>
            </a:r>
            <a:r>
              <a:rPr lang="es-ES" i="1">
                <a:ea typeface="+mn-lt"/>
                <a:cs typeface="+mn-lt"/>
              </a:rPr>
              <a:t> Era</a:t>
            </a:r>
            <a:r>
              <a:rPr lang="es-ES">
                <a:ea typeface="+mn-lt"/>
                <a:cs typeface="+mn-lt"/>
              </a:rPr>
              <a:t>. [online] </a:t>
            </a:r>
            <a:r>
              <a:rPr lang="es-ES" err="1">
                <a:ea typeface="+mn-lt"/>
                <a:cs typeface="+mn-lt"/>
              </a:rPr>
              <a:t>History</a:t>
            </a:r>
            <a:r>
              <a:rPr lang="es-ES">
                <a:ea typeface="+mn-lt"/>
                <a:cs typeface="+mn-lt"/>
              </a:rPr>
              <a:t> </a:t>
            </a:r>
            <a:r>
              <a:rPr lang="es-ES" err="1">
                <a:ea typeface="+mn-lt"/>
                <a:cs typeface="+mn-lt"/>
              </a:rPr>
              <a:t>of</a:t>
            </a:r>
            <a:r>
              <a:rPr lang="es-ES">
                <a:ea typeface="+mn-lt"/>
                <a:cs typeface="+mn-lt"/>
              </a:rPr>
              <a:t> </a:t>
            </a:r>
            <a:r>
              <a:rPr lang="es-ES" err="1">
                <a:ea typeface="+mn-lt"/>
                <a:cs typeface="+mn-lt"/>
              </a:rPr>
              <a:t>Recording</a:t>
            </a:r>
            <a:r>
              <a:rPr lang="es-ES">
                <a:ea typeface="+mn-lt"/>
                <a:cs typeface="+mn-lt"/>
              </a:rPr>
              <a:t>. </a:t>
            </a:r>
            <a:r>
              <a:rPr lang="es-ES" err="1">
                <a:ea typeface="+mn-lt"/>
                <a:cs typeface="+mn-lt"/>
              </a:rPr>
              <a:t>Available</a:t>
            </a:r>
            <a:r>
              <a:rPr lang="es-ES">
                <a:ea typeface="+mn-lt"/>
                <a:cs typeface="+mn-lt"/>
              </a:rPr>
              <a:t> at: &lt;https://historyofrecordingblog.wordpress.com/24-2/&gt;</a:t>
            </a:r>
          </a:p>
          <a:p>
            <a:endParaRPr lang="es-ES"/>
          </a:p>
        </p:txBody>
      </p:sp>
    </p:spTree>
    <p:extLst>
      <p:ext uri="{BB962C8B-B14F-4D97-AF65-F5344CB8AC3E}">
        <p14:creationId xmlns:p14="http://schemas.microsoft.com/office/powerpoint/2010/main" val="366211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4" descr="Imagen que contiene tabla, café&#10;&#10;Descripción generada automáticamente">
            <a:extLst>
              <a:ext uri="{FF2B5EF4-FFF2-40B4-BE49-F238E27FC236}">
                <a16:creationId xmlns:a16="http://schemas.microsoft.com/office/drawing/2014/main" id="{99B46A1A-3537-4185-AFDF-7302078DD1D4}"/>
              </a:ext>
            </a:extLst>
          </p:cNvPr>
          <p:cNvPicPr>
            <a:picLocks noChangeAspect="1"/>
          </p:cNvPicPr>
          <p:nvPr/>
        </p:nvPicPr>
        <p:blipFill rotWithShape="1">
          <a:blip r:embed="rId2">
            <a:duotone>
              <a:prstClr val="black"/>
              <a:schemeClr val="tx2">
                <a:tint val="45000"/>
                <a:satMod val="400000"/>
              </a:schemeClr>
            </a:duotone>
          </a:blip>
          <a:srcRect t="24455" b="23319"/>
          <a:stretch/>
        </p:blipFill>
        <p:spPr>
          <a:xfrm>
            <a:off x="20" y="10"/>
            <a:ext cx="11292820" cy="6857990"/>
          </a:xfrm>
          <a:prstGeom prst="rect">
            <a:avLst/>
          </a:prstGeom>
        </p:spPr>
      </p:pic>
      <p:sp>
        <p:nvSpPr>
          <p:cNvPr id="9" name="Rectangle 8">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tx1">
              <a:lumMod val="95000"/>
              <a:lumOff val="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ítulo 1">
            <a:extLst>
              <a:ext uri="{FF2B5EF4-FFF2-40B4-BE49-F238E27FC236}">
                <a16:creationId xmlns:a16="http://schemas.microsoft.com/office/drawing/2014/main" id="{F85796EB-FCEB-4D98-9850-C25B51F3F5FE}"/>
              </a:ext>
            </a:extLst>
          </p:cNvPr>
          <p:cNvSpPr>
            <a:spLocks noGrp="1"/>
          </p:cNvSpPr>
          <p:nvPr>
            <p:ph type="title"/>
          </p:nvPr>
        </p:nvSpPr>
        <p:spPr>
          <a:xfrm>
            <a:off x="4050889" y="365757"/>
            <a:ext cx="6784259" cy="706013"/>
          </a:xfrm>
        </p:spPr>
        <p:txBody>
          <a:bodyPr>
            <a:normAutofit/>
          </a:bodyPr>
          <a:lstStyle/>
          <a:p>
            <a:r>
              <a:rPr lang="es-ES">
                <a:solidFill>
                  <a:schemeClr val="bg1"/>
                </a:solidFill>
                <a:ea typeface="+mj-lt"/>
                <a:cs typeface="+mj-lt"/>
              </a:rPr>
              <a:t>Acoustic</a:t>
            </a:r>
            <a:r>
              <a:rPr lang="es-ES">
                <a:solidFill>
                  <a:schemeClr val="bg1"/>
                </a:solidFill>
              </a:rPr>
              <a:t> Era - Technology</a:t>
            </a:r>
          </a:p>
        </p:txBody>
      </p:sp>
      <p:sp>
        <p:nvSpPr>
          <p:cNvPr id="3" name="Marcador de contenido 2">
            <a:extLst>
              <a:ext uri="{FF2B5EF4-FFF2-40B4-BE49-F238E27FC236}">
                <a16:creationId xmlns:a16="http://schemas.microsoft.com/office/drawing/2014/main" id="{2AA8F667-806D-4189-8DD7-D64E17FCBF74}"/>
              </a:ext>
            </a:extLst>
          </p:cNvPr>
          <p:cNvSpPr>
            <a:spLocks noGrp="1"/>
          </p:cNvSpPr>
          <p:nvPr>
            <p:ph idx="1"/>
          </p:nvPr>
        </p:nvSpPr>
        <p:spPr>
          <a:xfrm>
            <a:off x="3646078" y="1131567"/>
            <a:ext cx="7581975" cy="5567682"/>
          </a:xfrm>
        </p:spPr>
        <p:txBody>
          <a:bodyPr vert="horz" lIns="91440" tIns="45720" rIns="91440" bIns="45720" rtlCol="0" anchor="t">
            <a:normAutofit fontScale="92500" lnSpcReduction="20000"/>
          </a:bodyPr>
          <a:lstStyle/>
          <a:p>
            <a:endParaRPr lang="en-US" sz="1900">
              <a:solidFill>
                <a:schemeClr val="bg1"/>
              </a:solidFill>
            </a:endParaRPr>
          </a:p>
          <a:p>
            <a:r>
              <a:rPr lang="en-US" sz="1900">
                <a:solidFill>
                  <a:schemeClr val="bg1"/>
                </a:solidFill>
                <a:ea typeface="+mn-lt"/>
                <a:cs typeface="+mn-lt"/>
              </a:rPr>
              <a:t>The acoustic era’s technology  was based of mechanical devices that carried a large horn in order to capture different sound waves.</a:t>
            </a:r>
            <a:endParaRPr lang="en-US" sz="1900">
              <a:solidFill>
                <a:schemeClr val="bg1"/>
              </a:solidFill>
            </a:endParaRPr>
          </a:p>
          <a:p>
            <a:r>
              <a:rPr lang="en-US" sz="1900">
                <a:solidFill>
                  <a:schemeClr val="bg1"/>
                </a:solidFill>
                <a:ea typeface="+mn-lt"/>
                <a:cs typeface="+mn-lt"/>
              </a:rPr>
              <a:t>Back then music was all mechanic, without the use of microphones or electrical amplification</a:t>
            </a:r>
            <a:endParaRPr lang="en-US" sz="1900">
              <a:solidFill>
                <a:schemeClr val="bg1"/>
              </a:solidFill>
            </a:endParaRPr>
          </a:p>
          <a:p>
            <a:r>
              <a:rPr lang="en-US" sz="1900">
                <a:solidFill>
                  <a:schemeClr val="bg1"/>
                </a:solidFill>
                <a:ea typeface="+mn-lt"/>
                <a:cs typeface="+mn-lt"/>
              </a:rPr>
              <a:t>The two main devices from this era were the phonograph invented by Thomas Edison in 1887 and the gramophone invented by Emile Berliner in 1887</a:t>
            </a:r>
            <a:endParaRPr lang="en-US" sz="1900">
              <a:solidFill>
                <a:schemeClr val="bg1"/>
              </a:solidFill>
            </a:endParaRPr>
          </a:p>
          <a:p>
            <a:r>
              <a:rPr lang="en-US" sz="1900">
                <a:solidFill>
                  <a:schemeClr val="bg1"/>
                </a:solidFill>
                <a:ea typeface="+mn-lt"/>
                <a:cs typeface="+mn-lt"/>
              </a:rPr>
              <a:t>The most obvious features of Edison’s phonogram was a horn with a chronical shape that captured sound waves and a cylinder that was coated with a layer of tinfoil </a:t>
            </a:r>
          </a:p>
          <a:p>
            <a:r>
              <a:rPr lang="en-US" sz="1900">
                <a:solidFill>
                  <a:schemeClr val="bg1"/>
                </a:solidFill>
                <a:ea typeface="+mn-lt"/>
                <a:cs typeface="+mn-lt"/>
              </a:rPr>
              <a:t>Sound waves were detected a small diaphragm would vibrate and a needle that was connected to the diaphragm would hit the tin foil and create markings corresponding to each vibration.</a:t>
            </a:r>
          </a:p>
          <a:p>
            <a:r>
              <a:rPr lang="en-US" sz="1900">
                <a:solidFill>
                  <a:schemeClr val="bg1"/>
                </a:solidFill>
                <a:ea typeface="+mn-lt"/>
                <a:cs typeface="+mn-lt"/>
              </a:rPr>
              <a:t>The recordings were played back by having the needle follow the grooves that were made initially and pairing the vibrations produced with the air and amplifying the sound produced through the horn</a:t>
            </a:r>
            <a:br>
              <a:rPr lang="en-US" sz="700"/>
            </a:br>
            <a:endParaRPr lang="en-US" sz="700">
              <a:solidFill>
                <a:schemeClr val="bg1"/>
              </a:solidFill>
            </a:endParaRPr>
          </a:p>
          <a:p>
            <a:endParaRPr lang="es-ES" sz="700">
              <a:solidFill>
                <a:schemeClr val="bg1"/>
              </a:solidFill>
            </a:endParaRPr>
          </a:p>
          <a:p>
            <a:endParaRPr lang="es-ES" sz="700">
              <a:solidFill>
                <a:schemeClr val="bg1"/>
              </a:solidFill>
            </a:endParaRPr>
          </a:p>
        </p:txBody>
      </p:sp>
    </p:spTree>
    <p:extLst>
      <p:ext uri="{BB962C8B-B14F-4D97-AF65-F5344CB8AC3E}">
        <p14:creationId xmlns:p14="http://schemas.microsoft.com/office/powerpoint/2010/main" val="226876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4181D-2AE9-466A-B24E-68DC2DFCBB7B}"/>
              </a:ext>
            </a:extLst>
          </p:cNvPr>
          <p:cNvSpPr>
            <a:spLocks noGrp="1"/>
          </p:cNvSpPr>
          <p:nvPr>
            <p:ph type="title"/>
          </p:nvPr>
        </p:nvSpPr>
        <p:spPr>
          <a:xfrm>
            <a:off x="-190" y="-3333"/>
            <a:ext cx="7734489" cy="718343"/>
          </a:xfrm>
        </p:spPr>
        <p:txBody>
          <a:bodyPr>
            <a:normAutofit fontScale="90000"/>
          </a:bodyPr>
          <a:lstStyle/>
          <a:p>
            <a:r>
              <a:rPr lang="es-ES" err="1">
                <a:ea typeface="+mj-lt"/>
                <a:cs typeface="+mj-lt"/>
              </a:rPr>
              <a:t>Acoustic</a:t>
            </a:r>
            <a:r>
              <a:rPr lang="es-ES"/>
              <a:t> Era – </a:t>
            </a:r>
            <a:r>
              <a:rPr lang="es-ES" err="1"/>
              <a:t>Relevant</a:t>
            </a:r>
            <a:r>
              <a:rPr lang="es-ES"/>
              <a:t> </a:t>
            </a:r>
            <a:r>
              <a:rPr lang="es-ES" err="1"/>
              <a:t>Artists</a:t>
            </a:r>
            <a:endParaRPr lang="es-ES"/>
          </a:p>
        </p:txBody>
      </p:sp>
      <p:sp>
        <p:nvSpPr>
          <p:cNvPr id="3" name="Marcador de contenido 2">
            <a:extLst>
              <a:ext uri="{FF2B5EF4-FFF2-40B4-BE49-F238E27FC236}">
                <a16:creationId xmlns:a16="http://schemas.microsoft.com/office/drawing/2014/main" id="{AEE41B36-BE3E-4CC3-B7D0-12A10228AB47}"/>
              </a:ext>
            </a:extLst>
          </p:cNvPr>
          <p:cNvSpPr>
            <a:spLocks noGrp="1"/>
          </p:cNvSpPr>
          <p:nvPr>
            <p:ph idx="1"/>
          </p:nvPr>
        </p:nvSpPr>
        <p:spPr>
          <a:xfrm>
            <a:off x="-190" y="779398"/>
            <a:ext cx="7353490" cy="6138926"/>
          </a:xfrm>
        </p:spPr>
        <p:txBody>
          <a:bodyPr vert="horz" lIns="91440" tIns="45720" rIns="91440" bIns="45720" rtlCol="0" anchor="t">
            <a:noAutofit/>
          </a:bodyPr>
          <a:lstStyle/>
          <a:p>
            <a:r>
              <a:rPr lang="en-US" sz="1600">
                <a:ea typeface="+mn-lt"/>
                <a:cs typeface="+mn-lt"/>
              </a:rPr>
              <a:t>Enrico Caruso (1873-1920)</a:t>
            </a:r>
            <a:endParaRPr lang="en-US" sz="1600"/>
          </a:p>
          <a:p>
            <a:r>
              <a:rPr lang="en-US" sz="1600">
                <a:ea typeface="+mn-lt"/>
                <a:cs typeface="+mn-lt"/>
              </a:rPr>
              <a:t>He came out to be one of the first artist to use the phonograph to record and perform using it by the 1902’s</a:t>
            </a:r>
            <a:endParaRPr lang="en-US" sz="1600"/>
          </a:p>
          <a:p>
            <a:r>
              <a:rPr lang="en-US" sz="1600">
                <a:ea typeface="+mn-lt"/>
                <a:cs typeface="+mn-lt"/>
              </a:rPr>
              <a:t>Arthur Collins  (1864-1933)</a:t>
            </a:r>
            <a:endParaRPr lang="en-US" sz="1600"/>
          </a:p>
          <a:p>
            <a:r>
              <a:rPr lang="en-US" sz="1600">
                <a:ea typeface="+mn-lt"/>
                <a:cs typeface="+mn-lt"/>
              </a:rPr>
              <a:t>was considered as a leading dialect comedy singer, he made part of a popular group at that time called “Peerless Quarter”</a:t>
            </a:r>
            <a:endParaRPr lang="en-US" sz="1600"/>
          </a:p>
          <a:p>
            <a:r>
              <a:rPr lang="en-US" sz="1600">
                <a:ea typeface="+mn-lt"/>
                <a:cs typeface="+mn-lt"/>
              </a:rPr>
              <a:t>Eddie Morton (1870-1938)</a:t>
            </a:r>
            <a:endParaRPr lang="en-US" sz="1600"/>
          </a:p>
          <a:p>
            <a:r>
              <a:rPr lang="en-US" sz="1600">
                <a:ea typeface="+mn-lt"/>
                <a:cs typeface="+mn-lt"/>
              </a:rPr>
              <a:t>He came part of the early recording history, classified and known to be an extraordinary performer.</a:t>
            </a:r>
            <a:endParaRPr lang="en-US" sz="1600"/>
          </a:p>
          <a:p>
            <a:r>
              <a:rPr lang="en-US" sz="1600">
                <a:ea typeface="+mn-lt"/>
                <a:cs typeface="+mn-lt"/>
              </a:rPr>
              <a:t>Billy Murray</a:t>
            </a:r>
            <a:endParaRPr lang="en-US" sz="1600"/>
          </a:p>
          <a:p>
            <a:r>
              <a:rPr lang="en-US" sz="1600">
                <a:ea typeface="+mn-lt"/>
                <a:cs typeface="+mn-lt"/>
              </a:rPr>
              <a:t>Declared to be the most recognized artist from the entire era with over 32 songs to his name, his most recognized song would be “K-K-K-KATY”</a:t>
            </a:r>
            <a:endParaRPr lang="en-US" sz="1600"/>
          </a:p>
          <a:p>
            <a:r>
              <a:rPr lang="en-US" sz="1600">
                <a:ea typeface="+mn-lt"/>
                <a:cs typeface="+mn-lt"/>
              </a:rPr>
              <a:t>Henry Burr (1882-1941)</a:t>
            </a:r>
            <a:endParaRPr lang="en-US" sz="1600"/>
          </a:p>
          <a:p>
            <a:r>
              <a:rPr lang="en-US" sz="1600">
                <a:ea typeface="+mn-lt"/>
                <a:cs typeface="+mn-lt"/>
              </a:rPr>
              <a:t>The second most recognized artist just behind Billy Murray, he made 18 songs through his career, his most recognized song would be “My Buddy”</a:t>
            </a:r>
            <a:endParaRPr lang="en-US"/>
          </a:p>
        </p:txBody>
      </p:sp>
      <p:pic>
        <p:nvPicPr>
          <p:cNvPr id="4" name="Imagen 4" descr="Imagen que contiene persona, hombre, foto, viejo&#10;&#10;Descripción generada automáticamente">
            <a:extLst>
              <a:ext uri="{FF2B5EF4-FFF2-40B4-BE49-F238E27FC236}">
                <a16:creationId xmlns:a16="http://schemas.microsoft.com/office/drawing/2014/main" id="{0D5186A8-9204-446A-A656-0D9E8513B725}"/>
              </a:ext>
            </a:extLst>
          </p:cNvPr>
          <p:cNvPicPr>
            <a:picLocks noChangeAspect="1"/>
          </p:cNvPicPr>
          <p:nvPr/>
        </p:nvPicPr>
        <p:blipFill rotWithShape="1">
          <a:blip r:embed="rId2"/>
          <a:srcRect l="10211" r="18387"/>
          <a:stretch/>
        </p:blipFill>
        <p:spPr>
          <a:xfrm>
            <a:off x="7737169" y="10"/>
            <a:ext cx="3555205" cy="6857990"/>
          </a:xfrm>
          <a:prstGeom prst="rect">
            <a:avLst/>
          </a:prstGeom>
        </p:spPr>
      </p:pic>
    </p:spTree>
    <p:extLst>
      <p:ext uri="{BB962C8B-B14F-4D97-AF65-F5344CB8AC3E}">
        <p14:creationId xmlns:p14="http://schemas.microsoft.com/office/powerpoint/2010/main" val="386289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4" descr="Imagen que contiene cámara&#10;&#10;Descripción generada automáticamente">
            <a:extLst>
              <a:ext uri="{FF2B5EF4-FFF2-40B4-BE49-F238E27FC236}">
                <a16:creationId xmlns:a16="http://schemas.microsoft.com/office/drawing/2014/main" id="{11D2BB0A-BE4C-4163-87D3-6DC7EEB30364}"/>
              </a:ext>
            </a:extLst>
          </p:cNvPr>
          <p:cNvPicPr>
            <a:picLocks noChangeAspect="1"/>
          </p:cNvPicPr>
          <p:nvPr/>
        </p:nvPicPr>
        <p:blipFill rotWithShape="1">
          <a:blip r:embed="rId2">
            <a:duotone>
              <a:prstClr val="black"/>
              <a:schemeClr val="tx2">
                <a:tint val="45000"/>
                <a:satMod val="400000"/>
              </a:schemeClr>
            </a:duotone>
          </a:blip>
          <a:srcRect t="23509" b="15762"/>
          <a:stretch/>
        </p:blipFill>
        <p:spPr>
          <a:xfrm>
            <a:off x="20" y="10"/>
            <a:ext cx="11292820" cy="6857990"/>
          </a:xfrm>
          <a:prstGeom prst="rect">
            <a:avLst/>
          </a:prstGeom>
        </p:spPr>
      </p:pic>
      <p:sp>
        <p:nvSpPr>
          <p:cNvPr id="9" name="Rectangle 8">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tx1">
              <a:lumMod val="95000"/>
              <a:lumOff val="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ítulo 1">
            <a:extLst>
              <a:ext uri="{FF2B5EF4-FFF2-40B4-BE49-F238E27FC236}">
                <a16:creationId xmlns:a16="http://schemas.microsoft.com/office/drawing/2014/main" id="{B670D56E-4DA1-431E-8761-8A21C940041B}"/>
              </a:ext>
            </a:extLst>
          </p:cNvPr>
          <p:cNvSpPr>
            <a:spLocks noGrp="1"/>
          </p:cNvSpPr>
          <p:nvPr>
            <p:ph type="title"/>
          </p:nvPr>
        </p:nvSpPr>
        <p:spPr>
          <a:xfrm>
            <a:off x="3562733" y="8570"/>
            <a:ext cx="7724852" cy="1194170"/>
          </a:xfrm>
        </p:spPr>
        <p:txBody>
          <a:bodyPr>
            <a:normAutofit fontScale="90000"/>
          </a:bodyPr>
          <a:lstStyle/>
          <a:p>
            <a:r>
              <a:rPr lang="es-ES">
                <a:solidFill>
                  <a:schemeClr val="bg1"/>
                </a:solidFill>
                <a:ea typeface="+mj-lt"/>
                <a:cs typeface="+mj-lt"/>
              </a:rPr>
              <a:t>Acoustic</a:t>
            </a:r>
            <a:r>
              <a:rPr lang="es-ES">
                <a:solidFill>
                  <a:schemeClr val="bg1"/>
                </a:solidFill>
              </a:rPr>
              <a:t> Era – Musical Movements</a:t>
            </a:r>
          </a:p>
        </p:txBody>
      </p:sp>
      <p:sp>
        <p:nvSpPr>
          <p:cNvPr id="3" name="Marcador de contenido 2">
            <a:extLst>
              <a:ext uri="{FF2B5EF4-FFF2-40B4-BE49-F238E27FC236}">
                <a16:creationId xmlns:a16="http://schemas.microsoft.com/office/drawing/2014/main" id="{B186B788-73EC-4CAF-AEF5-727CA527F9B8}"/>
              </a:ext>
            </a:extLst>
          </p:cNvPr>
          <p:cNvSpPr>
            <a:spLocks noGrp="1"/>
          </p:cNvSpPr>
          <p:nvPr>
            <p:ph idx="1"/>
          </p:nvPr>
        </p:nvSpPr>
        <p:spPr>
          <a:xfrm>
            <a:off x="3562734" y="1203004"/>
            <a:ext cx="7724851" cy="5651026"/>
          </a:xfrm>
        </p:spPr>
        <p:txBody>
          <a:bodyPr vert="horz" lIns="91440" tIns="45720" rIns="91440" bIns="45720" rtlCol="0" anchor="t">
            <a:normAutofit/>
          </a:bodyPr>
          <a:lstStyle/>
          <a:p>
            <a:r>
              <a:rPr lang="en-US">
                <a:solidFill>
                  <a:schemeClr val="bg1"/>
                </a:solidFill>
                <a:ea typeface="+mn-lt"/>
                <a:cs typeface="+mn-lt"/>
              </a:rPr>
              <a:t>The era opened with the use of pre mechanical recording players which would revolutionize and procced on to what we use and now today of the use of electricity in music</a:t>
            </a:r>
            <a:endParaRPr lang="en-US">
              <a:solidFill>
                <a:schemeClr val="bg1"/>
              </a:solidFill>
            </a:endParaRPr>
          </a:p>
          <a:p>
            <a:r>
              <a:rPr lang="en-US">
                <a:solidFill>
                  <a:schemeClr val="bg1"/>
                </a:solidFill>
                <a:ea typeface="+mn-lt"/>
                <a:cs typeface="+mn-lt"/>
              </a:rPr>
              <a:t>The phonograph opened up to recording performance  with different mechanical procedures in order to work</a:t>
            </a:r>
            <a:endParaRPr lang="en-US">
              <a:solidFill>
                <a:schemeClr val="bg1"/>
              </a:solidFill>
            </a:endParaRPr>
          </a:p>
          <a:p>
            <a:r>
              <a:rPr lang="en-US">
                <a:solidFill>
                  <a:schemeClr val="bg1"/>
                </a:solidFill>
                <a:ea typeface="+mn-lt"/>
                <a:cs typeface="+mn-lt"/>
              </a:rPr>
              <a:t>Each sound wave which was located in the construction of Edison would be carefully located inside  the place of the recording</a:t>
            </a:r>
            <a:endParaRPr lang="en-US">
              <a:solidFill>
                <a:schemeClr val="bg1"/>
              </a:solidFill>
            </a:endParaRPr>
          </a:p>
          <a:p>
            <a:r>
              <a:rPr lang="en-US">
                <a:solidFill>
                  <a:schemeClr val="bg1"/>
                </a:solidFill>
                <a:ea typeface="+mn-lt"/>
                <a:cs typeface="+mn-lt"/>
              </a:rPr>
              <a:t>With the performance made throw one side, with the horn were they would play and or sing and the crowd at the other listening it would go throw the other side</a:t>
            </a:r>
            <a:endParaRPr lang="en-US">
              <a:solidFill>
                <a:schemeClr val="bg1"/>
              </a:solidFill>
            </a:endParaRPr>
          </a:p>
          <a:p>
            <a:r>
              <a:rPr lang="en-US">
                <a:solidFill>
                  <a:schemeClr val="bg1"/>
                </a:solidFill>
                <a:ea typeface="+mn-lt"/>
                <a:cs typeface="+mn-lt"/>
              </a:rPr>
              <a:t>Instruments and elements were limited for the object to work</a:t>
            </a:r>
            <a:endParaRPr lang="en-US">
              <a:solidFill>
                <a:schemeClr val="bg1"/>
              </a:solidFill>
            </a:endParaRPr>
          </a:p>
          <a:p>
            <a:r>
              <a:rPr lang="en-US">
                <a:solidFill>
                  <a:schemeClr val="bg1"/>
                </a:solidFill>
                <a:ea typeface="+mn-lt"/>
                <a:cs typeface="+mn-lt"/>
              </a:rPr>
              <a:t>Not just only instruments but voices as well  as if a performer who recorded really strong or not strong enough would have to be moved away from the mouth of the cone.</a:t>
            </a:r>
            <a:endParaRPr lang="en-US">
              <a:solidFill>
                <a:schemeClr val="bg1"/>
              </a:solidFill>
            </a:endParaRPr>
          </a:p>
          <a:p>
            <a:r>
              <a:rPr lang="en-US">
                <a:solidFill>
                  <a:schemeClr val="bg1"/>
                </a:solidFill>
                <a:ea typeface="+mn-lt"/>
                <a:cs typeface="+mn-lt"/>
              </a:rPr>
              <a:t>The object from. Edison was used as a form of speaker during performances and as well recording</a:t>
            </a:r>
            <a:endParaRPr lang="en-US">
              <a:solidFill>
                <a:schemeClr val="bg1"/>
              </a:solidFill>
            </a:endParaRPr>
          </a:p>
          <a:p>
            <a:endParaRPr lang="es-ES" sz="1100">
              <a:solidFill>
                <a:schemeClr val="bg1"/>
              </a:solidFill>
            </a:endParaRPr>
          </a:p>
        </p:txBody>
      </p:sp>
    </p:spTree>
    <p:extLst>
      <p:ext uri="{BB962C8B-B14F-4D97-AF65-F5344CB8AC3E}">
        <p14:creationId xmlns:p14="http://schemas.microsoft.com/office/powerpoint/2010/main" val="269056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EBDF-8882-417D-8054-D5A151B8E2D8}"/>
              </a:ext>
            </a:extLst>
          </p:cNvPr>
          <p:cNvSpPr>
            <a:spLocks noGrp="1"/>
          </p:cNvSpPr>
          <p:nvPr>
            <p:ph type="title"/>
          </p:nvPr>
        </p:nvSpPr>
        <p:spPr>
          <a:xfrm>
            <a:off x="916022" y="-5117"/>
            <a:ext cx="5176982" cy="1181190"/>
          </a:xfrm>
        </p:spPr>
        <p:txBody>
          <a:bodyPr>
            <a:normAutofit fontScale="90000"/>
          </a:bodyPr>
          <a:lstStyle/>
          <a:p>
            <a:r>
              <a:rPr lang="es-ES" sz="4100" err="1"/>
              <a:t>Electrical</a:t>
            </a:r>
            <a:r>
              <a:rPr lang="es-ES" sz="4100"/>
              <a:t> Era – </a:t>
            </a:r>
            <a:r>
              <a:rPr lang="es-ES" sz="4100" err="1"/>
              <a:t>Historical</a:t>
            </a:r>
            <a:r>
              <a:rPr lang="es-ES" sz="4100"/>
              <a:t> </a:t>
            </a:r>
            <a:r>
              <a:rPr lang="es-ES" sz="4100" err="1"/>
              <a:t>Events</a:t>
            </a:r>
          </a:p>
        </p:txBody>
      </p:sp>
      <p:sp>
        <p:nvSpPr>
          <p:cNvPr id="9" name="Rectangle 8">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AAD21632-8B8E-422E-AA84-DD01AB2DFD87}"/>
              </a:ext>
            </a:extLst>
          </p:cNvPr>
          <p:cNvSpPr>
            <a:spLocks noGrp="1"/>
          </p:cNvSpPr>
          <p:nvPr>
            <p:ph idx="1"/>
          </p:nvPr>
        </p:nvSpPr>
        <p:spPr>
          <a:xfrm>
            <a:off x="925692" y="1176337"/>
            <a:ext cx="5179219" cy="5686780"/>
          </a:xfrm>
        </p:spPr>
        <p:txBody>
          <a:bodyPr vert="horz" lIns="91440" tIns="45720" rIns="91440" bIns="45720" rtlCol="0" anchor="t">
            <a:noAutofit/>
          </a:bodyPr>
          <a:lstStyle/>
          <a:p>
            <a:r>
              <a:rPr lang="en-US"/>
              <a:t>It lasted from 1925 until 1945</a:t>
            </a:r>
          </a:p>
          <a:p>
            <a:r>
              <a:rPr lang="en-US"/>
              <a:t>The first electrical functioning technology was sold by </a:t>
            </a:r>
            <a:r>
              <a:rPr lang="en-US" i="1">
                <a:ea typeface="+mn-lt"/>
                <a:cs typeface="+mn-lt"/>
              </a:rPr>
              <a:t>The Western Electric company</a:t>
            </a:r>
            <a:r>
              <a:rPr lang="en-US">
                <a:ea typeface="+mn-lt"/>
                <a:cs typeface="+mn-lt"/>
              </a:rPr>
              <a:t> to a record company, the </a:t>
            </a:r>
            <a:r>
              <a:rPr lang="en-US" i="1">
                <a:ea typeface="+mn-lt"/>
                <a:cs typeface="+mn-lt"/>
              </a:rPr>
              <a:t>Victor Talking Machine Company</a:t>
            </a:r>
            <a:r>
              <a:rPr lang="en-US">
                <a:ea typeface="+mn-lt"/>
                <a:cs typeface="+mn-lt"/>
              </a:rPr>
              <a:t> which employed it in the recording of the Philadelphia Orchestra performing ‘Danse macabre’.</a:t>
            </a:r>
          </a:p>
          <a:p>
            <a:r>
              <a:rPr lang="en-US"/>
              <a:t>In august 6 1925, a </a:t>
            </a:r>
            <a:r>
              <a:rPr lang="en-US">
                <a:ea typeface="+mn-lt"/>
                <a:cs typeface="+mn-lt"/>
              </a:rPr>
              <a:t>light emitting vacuum tube that converted audio voltage into variable levels of light to expose movie film created by Edward Wente and his team was introduced to sound on film process business when acquired by Warner Bros.</a:t>
            </a:r>
            <a:endParaRPr lang="en-US"/>
          </a:p>
          <a:p>
            <a:r>
              <a:rPr lang="en-US"/>
              <a:t>Publication of </a:t>
            </a:r>
            <a:r>
              <a:rPr lang="en-US" i="1">
                <a:ea typeface="+mn-lt"/>
                <a:cs typeface="+mn-lt"/>
              </a:rPr>
              <a:t>The Jazz Singer, </a:t>
            </a:r>
            <a:r>
              <a:rPr lang="en-US">
                <a:ea typeface="+mn-lt"/>
                <a:cs typeface="+mn-lt"/>
              </a:rPr>
              <a:t>first ever movie with sound on produced by the Vitaphone in 1927.</a:t>
            </a:r>
            <a:endParaRPr lang="en-US"/>
          </a:p>
          <a:p>
            <a:endParaRPr lang="es-ES" sz="1400"/>
          </a:p>
        </p:txBody>
      </p:sp>
      <p:pic>
        <p:nvPicPr>
          <p:cNvPr id="4" name="Imagen 4" descr="Imagen que contiene exterior, hombre, foto, agua&#10;&#10;Descripción generada automáticamente">
            <a:extLst>
              <a:ext uri="{FF2B5EF4-FFF2-40B4-BE49-F238E27FC236}">
                <a16:creationId xmlns:a16="http://schemas.microsoft.com/office/drawing/2014/main" id="{1166B151-0144-4B8D-8043-6FB9FEEDC650}"/>
              </a:ext>
            </a:extLst>
          </p:cNvPr>
          <p:cNvPicPr>
            <a:picLocks noChangeAspect="1"/>
          </p:cNvPicPr>
          <p:nvPr/>
        </p:nvPicPr>
        <p:blipFill rotWithShape="1">
          <a:blip r:embed="rId2"/>
          <a:srcRect l="14320" r="16580" b="-2"/>
          <a:stretch/>
        </p:blipFill>
        <p:spPr>
          <a:xfrm>
            <a:off x="6097181" y="10"/>
            <a:ext cx="6094819" cy="6857990"/>
          </a:xfrm>
          <a:prstGeom prst="rect">
            <a:avLst/>
          </a:prstGeom>
        </p:spPr>
      </p:pic>
    </p:spTree>
    <p:extLst>
      <p:ext uri="{BB962C8B-B14F-4D97-AF65-F5344CB8AC3E}">
        <p14:creationId xmlns:p14="http://schemas.microsoft.com/office/powerpoint/2010/main" val="123924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0A77C-5455-45A7-B375-BC0AA650F7D7}"/>
              </a:ext>
            </a:extLst>
          </p:cNvPr>
          <p:cNvSpPr>
            <a:spLocks noGrp="1"/>
          </p:cNvSpPr>
          <p:nvPr>
            <p:ph type="title"/>
          </p:nvPr>
        </p:nvSpPr>
        <p:spPr>
          <a:xfrm>
            <a:off x="3497463" y="8573"/>
            <a:ext cx="7775575" cy="730249"/>
          </a:xfrm>
        </p:spPr>
        <p:txBody>
          <a:bodyPr>
            <a:normAutofit/>
          </a:bodyPr>
          <a:lstStyle/>
          <a:p>
            <a:r>
              <a:rPr lang="es-ES" err="1"/>
              <a:t>Electrical</a:t>
            </a:r>
            <a:r>
              <a:rPr lang="es-ES"/>
              <a:t> Era - </a:t>
            </a:r>
            <a:r>
              <a:rPr lang="es-ES" err="1"/>
              <a:t>Technology</a:t>
            </a:r>
          </a:p>
        </p:txBody>
      </p:sp>
      <p:pic>
        <p:nvPicPr>
          <p:cNvPr id="4" name="Imagen 4">
            <a:extLst>
              <a:ext uri="{FF2B5EF4-FFF2-40B4-BE49-F238E27FC236}">
                <a16:creationId xmlns:a16="http://schemas.microsoft.com/office/drawing/2014/main" id="{9631D904-5839-49E7-A1AC-3D4584450D15}"/>
              </a:ext>
            </a:extLst>
          </p:cNvPr>
          <p:cNvPicPr>
            <a:picLocks noChangeAspect="1"/>
          </p:cNvPicPr>
          <p:nvPr/>
        </p:nvPicPr>
        <p:blipFill rotWithShape="1">
          <a:blip r:embed="rId2"/>
          <a:srcRect l="6466" r="14634"/>
          <a:stretch/>
        </p:blipFill>
        <p:spPr>
          <a:xfrm>
            <a:off x="20" y="10"/>
            <a:ext cx="3555185" cy="6857990"/>
          </a:xfrm>
          <a:prstGeom prst="rect">
            <a:avLst/>
          </a:prstGeom>
        </p:spPr>
      </p:pic>
      <p:sp>
        <p:nvSpPr>
          <p:cNvPr id="3" name="Marcador de contenido 2">
            <a:extLst>
              <a:ext uri="{FF2B5EF4-FFF2-40B4-BE49-F238E27FC236}">
                <a16:creationId xmlns:a16="http://schemas.microsoft.com/office/drawing/2014/main" id="{52479C11-7E63-49E5-A31A-445AE7B97E3C}"/>
              </a:ext>
            </a:extLst>
          </p:cNvPr>
          <p:cNvSpPr>
            <a:spLocks noGrp="1"/>
          </p:cNvSpPr>
          <p:nvPr>
            <p:ph idx="1"/>
          </p:nvPr>
        </p:nvSpPr>
        <p:spPr>
          <a:xfrm>
            <a:off x="3568901" y="850833"/>
            <a:ext cx="7704137" cy="5996053"/>
          </a:xfrm>
        </p:spPr>
        <p:txBody>
          <a:bodyPr vert="horz" lIns="91440" tIns="45720" rIns="91440" bIns="45720" rtlCol="0" anchor="t">
            <a:noAutofit/>
          </a:bodyPr>
          <a:lstStyle/>
          <a:p>
            <a:r>
              <a:rPr lang="en-US" sz="2800"/>
              <a:t>The Vitaphone: </a:t>
            </a:r>
            <a:r>
              <a:rPr lang="en-US" sz="2800">
                <a:ea typeface="+mn-lt"/>
                <a:cs typeface="+mn-lt"/>
              </a:rPr>
              <a:t>A sound-on-disc system that allowed for first time people to see and hear moving images simultaneously.</a:t>
            </a:r>
          </a:p>
          <a:p>
            <a:r>
              <a:rPr lang="en-US" sz="2800"/>
              <a:t>The </a:t>
            </a:r>
            <a:r>
              <a:rPr lang="en-US" sz="2800">
                <a:ea typeface="+mn-lt"/>
                <a:cs typeface="+mn-lt"/>
              </a:rPr>
              <a:t>Condenser Microphone: Invented by Edward Wente, this tool was a microphone that converted acoustic energy into an electrical signal by using charged metal plates that helped generate sound as waves reached the diaphragm. </a:t>
            </a:r>
          </a:p>
          <a:p>
            <a:r>
              <a:rPr lang="en-US" sz="2800">
                <a:ea typeface="+mn-lt"/>
                <a:cs typeface="+mn-lt"/>
              </a:rPr>
              <a:t>The </a:t>
            </a:r>
            <a:r>
              <a:rPr lang="en-US" sz="2800" err="1">
                <a:ea typeface="+mn-lt"/>
                <a:cs typeface="+mn-lt"/>
              </a:rPr>
              <a:t>Orthophonic</a:t>
            </a:r>
            <a:r>
              <a:rPr lang="en-US" sz="2800">
                <a:ea typeface="+mn-lt"/>
                <a:cs typeface="+mn-lt"/>
              </a:rPr>
              <a:t> Victrola: The </a:t>
            </a:r>
            <a:r>
              <a:rPr lang="en-US" sz="2800">
                <a:highlight>
                  <a:srgbClr val="FFFF00"/>
                </a:highlight>
                <a:ea typeface="+mn-lt"/>
                <a:cs typeface="+mn-lt"/>
              </a:rPr>
              <a:t>first</a:t>
            </a:r>
            <a:r>
              <a:rPr lang="en-US" sz="2800">
                <a:ea typeface="+mn-lt"/>
                <a:cs typeface="+mn-lt"/>
              </a:rPr>
              <a:t> consumer phonograph designed specifically to play electrically recorded phonograph records.</a:t>
            </a:r>
            <a:endParaRPr lang="en-US" sz="2800"/>
          </a:p>
        </p:txBody>
      </p:sp>
    </p:spTree>
    <p:extLst>
      <p:ext uri="{BB962C8B-B14F-4D97-AF65-F5344CB8AC3E}">
        <p14:creationId xmlns:p14="http://schemas.microsoft.com/office/powerpoint/2010/main" val="212597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5B012-E97B-429F-B7D7-4B0544622882}"/>
              </a:ext>
            </a:extLst>
          </p:cNvPr>
          <p:cNvSpPr>
            <a:spLocks noGrp="1"/>
          </p:cNvSpPr>
          <p:nvPr>
            <p:ph type="title"/>
          </p:nvPr>
        </p:nvSpPr>
        <p:spPr>
          <a:xfrm>
            <a:off x="1237489" y="566382"/>
            <a:ext cx="4534047" cy="1550284"/>
          </a:xfrm>
        </p:spPr>
        <p:txBody>
          <a:bodyPr>
            <a:normAutofit/>
          </a:bodyPr>
          <a:lstStyle/>
          <a:p>
            <a:r>
              <a:rPr lang="es-ES" err="1"/>
              <a:t>Electrical</a:t>
            </a:r>
            <a:r>
              <a:rPr lang="es-ES"/>
              <a:t> Era – </a:t>
            </a:r>
            <a:r>
              <a:rPr lang="es-ES" err="1"/>
              <a:t>Relevant</a:t>
            </a:r>
            <a:r>
              <a:rPr lang="es-ES"/>
              <a:t> </a:t>
            </a:r>
            <a:r>
              <a:rPr lang="es-ES" err="1"/>
              <a:t>Artists</a:t>
            </a:r>
          </a:p>
        </p:txBody>
      </p:sp>
      <p:sp>
        <p:nvSpPr>
          <p:cNvPr id="9" name="Rectangle 8">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8D1AAAB8-AE31-4F4E-9722-B0352374DCA1}"/>
              </a:ext>
            </a:extLst>
          </p:cNvPr>
          <p:cNvSpPr>
            <a:spLocks noGrp="1"/>
          </p:cNvSpPr>
          <p:nvPr>
            <p:ph idx="1"/>
          </p:nvPr>
        </p:nvSpPr>
        <p:spPr>
          <a:xfrm>
            <a:off x="1199535" y="2438399"/>
            <a:ext cx="4572002" cy="3853219"/>
          </a:xfrm>
        </p:spPr>
        <p:txBody>
          <a:bodyPr vert="horz" lIns="91440" tIns="45720" rIns="91440" bIns="45720" rtlCol="0" anchor="t">
            <a:noAutofit/>
          </a:bodyPr>
          <a:lstStyle/>
          <a:p>
            <a:r>
              <a:rPr lang="en-US" sz="2000"/>
              <a:t>The 1920s had Louis Armstrong, Josephine Baker, Benny Goodman, amongst others.</a:t>
            </a:r>
          </a:p>
          <a:p>
            <a:r>
              <a:rPr lang="en-US" sz="2000"/>
              <a:t>Then along the 1930s Ella Fitzgerald, Tommy Dorsen, Billie Holiday gained popularity.</a:t>
            </a:r>
          </a:p>
          <a:p>
            <a:r>
              <a:rPr lang="en-US" sz="2000"/>
              <a:t>The 1940s saw The Andrews sisters, The mills brothers, and many of the same artists from the past decades.</a:t>
            </a:r>
          </a:p>
        </p:txBody>
      </p:sp>
      <p:pic>
        <p:nvPicPr>
          <p:cNvPr id="4" name="Imagen 4" descr="Imagen que contiene persona, hombre, latón, sostener&#10;&#10;Descripción generada automáticamente">
            <a:extLst>
              <a:ext uri="{FF2B5EF4-FFF2-40B4-BE49-F238E27FC236}">
                <a16:creationId xmlns:a16="http://schemas.microsoft.com/office/drawing/2014/main" id="{0B93644E-BE22-4C35-B5EB-A88FC0687915}"/>
              </a:ext>
            </a:extLst>
          </p:cNvPr>
          <p:cNvPicPr>
            <a:picLocks noChangeAspect="1"/>
          </p:cNvPicPr>
          <p:nvPr/>
        </p:nvPicPr>
        <p:blipFill rotWithShape="1">
          <a:blip r:embed="rId2"/>
          <a:srcRect l="24113" r="6568" b="1"/>
          <a:stretch/>
        </p:blipFill>
        <p:spPr>
          <a:xfrm>
            <a:off x="6097181" y="10"/>
            <a:ext cx="6094819" cy="6857990"/>
          </a:xfrm>
          <a:prstGeom prst="rect">
            <a:avLst/>
          </a:prstGeom>
        </p:spPr>
      </p:pic>
    </p:spTree>
    <p:extLst>
      <p:ext uri="{BB962C8B-B14F-4D97-AF65-F5344CB8AC3E}">
        <p14:creationId xmlns:p14="http://schemas.microsoft.com/office/powerpoint/2010/main" val="337661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19D1D-8878-4C2C-93A5-793D36460C89}"/>
              </a:ext>
            </a:extLst>
          </p:cNvPr>
          <p:cNvSpPr>
            <a:spLocks noGrp="1"/>
          </p:cNvSpPr>
          <p:nvPr>
            <p:ph type="title"/>
          </p:nvPr>
        </p:nvSpPr>
        <p:spPr>
          <a:xfrm>
            <a:off x="1229032" y="365760"/>
            <a:ext cx="5997678" cy="1325562"/>
          </a:xfrm>
        </p:spPr>
        <p:txBody>
          <a:bodyPr>
            <a:normAutofit/>
          </a:bodyPr>
          <a:lstStyle/>
          <a:p>
            <a:r>
              <a:rPr lang="es-ES"/>
              <a:t>Electrical Era – Musical Movements</a:t>
            </a:r>
          </a:p>
        </p:txBody>
      </p:sp>
      <p:sp>
        <p:nvSpPr>
          <p:cNvPr id="11" name="Rectangle 10">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57C17875-4193-4FA3-8F47-B3F19D8C959E}"/>
              </a:ext>
            </a:extLst>
          </p:cNvPr>
          <p:cNvSpPr>
            <a:spLocks noGrp="1"/>
          </p:cNvSpPr>
          <p:nvPr>
            <p:ph idx="1"/>
          </p:nvPr>
        </p:nvSpPr>
        <p:spPr>
          <a:xfrm>
            <a:off x="1211139" y="2005739"/>
            <a:ext cx="6015571" cy="4174398"/>
          </a:xfrm>
        </p:spPr>
        <p:txBody>
          <a:bodyPr vert="horz" lIns="91440" tIns="45720" rIns="91440" bIns="45720" rtlCol="0" anchor="t">
            <a:noAutofit/>
          </a:bodyPr>
          <a:lstStyle/>
          <a:p>
            <a:r>
              <a:rPr lang="en-US" sz="2000"/>
              <a:t>This era is mainly divided by two periods and defined by the technique of overdubbing:</a:t>
            </a:r>
          </a:p>
          <a:p>
            <a:r>
              <a:rPr lang="en-US" sz="2000"/>
              <a:t>First</a:t>
            </a:r>
            <a:r>
              <a:rPr lang="en-US" sz="2000">
                <a:ea typeface="+mn-lt"/>
                <a:cs typeface="+mn-lt"/>
              </a:rPr>
              <a:t>: Before the implementation of the technique of overdubbing, a single mistake during recording messed up it completely. Even though the editing was an option, the sound quality would decrease and in a second take, it was not a guarantee to introduce the sounds at the precise moment.</a:t>
            </a:r>
          </a:p>
          <a:p>
            <a:r>
              <a:rPr lang="en-US" sz="2000"/>
              <a:t>Second: </a:t>
            </a:r>
            <a:r>
              <a:rPr lang="en-US" sz="2000">
                <a:ea typeface="+mn-lt"/>
                <a:cs typeface="+mn-lt"/>
              </a:rPr>
              <a:t>Overdubbing was sort of the solution since it was a technique that functioned to introduce in audio recording where a passage has been pre-recorded, and then during replay, another part is recorded to go along with the original.</a:t>
            </a:r>
            <a:endParaRPr lang="en-US" sz="2000"/>
          </a:p>
        </p:txBody>
      </p:sp>
      <p:pic>
        <p:nvPicPr>
          <p:cNvPr id="4" name="Imagen 4" descr="Imagen que contiene gabinete, interior, cuarto, pequeño&#10;&#10;Descripción generada automáticamente">
            <a:extLst>
              <a:ext uri="{FF2B5EF4-FFF2-40B4-BE49-F238E27FC236}">
                <a16:creationId xmlns:a16="http://schemas.microsoft.com/office/drawing/2014/main" id="{338F04FE-BC74-4816-BFF6-51FFA17EBE9E}"/>
              </a:ext>
            </a:extLst>
          </p:cNvPr>
          <p:cNvPicPr>
            <a:picLocks noChangeAspect="1"/>
          </p:cNvPicPr>
          <p:nvPr/>
        </p:nvPicPr>
        <p:blipFill rotWithShape="1">
          <a:blip r:embed="rId2"/>
          <a:srcRect l="6463" r="3067"/>
          <a:stretch/>
        </p:blipFill>
        <p:spPr>
          <a:xfrm>
            <a:off x="7538689" y="10"/>
            <a:ext cx="4653311" cy="6857990"/>
          </a:xfrm>
          <a:prstGeom prst="rect">
            <a:avLst/>
          </a:prstGeom>
        </p:spPr>
      </p:pic>
    </p:spTree>
    <p:extLst>
      <p:ext uri="{BB962C8B-B14F-4D97-AF65-F5344CB8AC3E}">
        <p14:creationId xmlns:p14="http://schemas.microsoft.com/office/powerpoint/2010/main" val="123183843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22</Slides>
  <Notes>0</Notes>
  <HiddenSlides>0</HiddenSlide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View</vt:lpstr>
      <vt:lpstr>History of Sound Recording</vt:lpstr>
      <vt:lpstr>Acoustic Era – Historical Events</vt:lpstr>
      <vt:lpstr>Acoustic Era - Technology</vt:lpstr>
      <vt:lpstr>Acoustic Era – Relevant Artists</vt:lpstr>
      <vt:lpstr>Acoustic Era – Musical Movements</vt:lpstr>
      <vt:lpstr>Electrical Era – Historical Events</vt:lpstr>
      <vt:lpstr>Electrical Era - Technology</vt:lpstr>
      <vt:lpstr>Electrical Era – Relevant Artists</vt:lpstr>
      <vt:lpstr>Electrical Era – Musical Movements</vt:lpstr>
      <vt:lpstr>Magnetic Era – Historical Events</vt:lpstr>
      <vt:lpstr>Magnetic Era - Technology</vt:lpstr>
      <vt:lpstr>Magnetic Era - Technology – Continued... </vt:lpstr>
      <vt:lpstr>Magnetic Era – Relevant Artists</vt:lpstr>
      <vt:lpstr>Magnetic Era – Musical Movements </vt:lpstr>
      <vt:lpstr>Digital Era – Historical Events</vt:lpstr>
      <vt:lpstr>Digital Era - Technology</vt:lpstr>
      <vt:lpstr>Digital Era - Technology – Continued...</vt:lpstr>
      <vt:lpstr>Digital Era - Technology – Continued...</vt:lpstr>
      <vt:lpstr>Digital Era – Relevant Artists</vt:lpstr>
      <vt:lpstr>Digital Era – Musical Movements</vt:lpstr>
      <vt:lpstr>Kahoot Quiz</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revision>2</cp:revision>
  <dcterms:created xsi:type="dcterms:W3CDTF">2020-11-20T16:39:39Z</dcterms:created>
  <dcterms:modified xsi:type="dcterms:W3CDTF">2020-11-26T19:46:56Z</dcterms:modified>
</cp:coreProperties>
</file>